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0" r:id="rId4"/>
    <p:sldId id="285" r:id="rId5"/>
    <p:sldId id="308" r:id="rId6"/>
    <p:sldId id="284" r:id="rId7"/>
    <p:sldId id="268" r:id="rId8"/>
    <p:sldId id="283" r:id="rId9"/>
    <p:sldId id="266" r:id="rId10"/>
    <p:sldId id="287" r:id="rId11"/>
    <p:sldId id="265" r:id="rId12"/>
    <p:sldId id="298" r:id="rId13"/>
    <p:sldId id="286" r:id="rId14"/>
    <p:sldId id="275" r:id="rId15"/>
    <p:sldId id="304" r:id="rId16"/>
    <p:sldId id="289" r:id="rId17"/>
    <p:sldId id="270" r:id="rId18"/>
    <p:sldId id="288" r:id="rId19"/>
    <p:sldId id="299" r:id="rId20"/>
    <p:sldId id="300" r:id="rId21"/>
    <p:sldId id="301" r:id="rId22"/>
    <p:sldId id="305" r:id="rId23"/>
    <p:sldId id="306" r:id="rId24"/>
    <p:sldId id="280"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snapToObjects="1">
      <p:cViewPr varScale="1">
        <p:scale>
          <a:sx n="64" d="100"/>
          <a:sy n="64" d="100"/>
        </p:scale>
        <p:origin x="8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FCDEE-E766-7D42-A504-CBAA6FF30E64}"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A7158-4B68-724A-9264-4A387FAA874A}" type="slidenum">
              <a:rPr lang="en-US" smtClean="0"/>
              <a:t>‹#›</a:t>
            </a:fld>
            <a:endParaRPr lang="en-US"/>
          </a:p>
        </p:txBody>
      </p:sp>
    </p:spTree>
    <p:extLst>
      <p:ext uri="{BB962C8B-B14F-4D97-AF65-F5344CB8AC3E}">
        <p14:creationId xmlns:p14="http://schemas.microsoft.com/office/powerpoint/2010/main" val="53513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a:p>
            <a:endParaRPr lang="en-US" dirty="0"/>
          </a:p>
          <a:p>
            <a:r>
              <a:rPr lang="en-US" dirty="0"/>
              <a:t>Title IX of the Education Amendments Act of 1972 creates a responsibility for school districts to prevent, respond to,</a:t>
            </a:r>
            <a:r>
              <a:rPr lang="en-US" baseline="0" dirty="0"/>
              <a:t> investigate claims of, and remediate the impacts of sexual harassment.</a:t>
            </a:r>
          </a:p>
          <a:p>
            <a:endParaRPr lang="en-US" baseline="0" dirty="0"/>
          </a:p>
          <a:p>
            <a:r>
              <a:rPr lang="en-US" baseline="0" dirty="0"/>
              <a:t>The focus of Title IX beginning in the 1970’s was to provide equity in the opportunities available for male and female students to participate in sports, especially at the college level. </a:t>
            </a:r>
          </a:p>
          <a:p>
            <a:endParaRPr lang="en-US" baseline="0" dirty="0"/>
          </a:p>
          <a:p>
            <a:r>
              <a:rPr lang="en-US" baseline="0" dirty="0"/>
              <a:t>Since 2001 with its issuance of sexual harassment guidance, the Office for Civil Rights (which enforces Title IX) signaled an emphasis on monitoring sexual harassment prevention and response efforts by K-12 school districts. </a:t>
            </a:r>
          </a:p>
          <a:p>
            <a:endParaRPr lang="en-US" baseline="0" dirty="0"/>
          </a:p>
          <a:p>
            <a:r>
              <a:rPr lang="en-US" baseline="0" dirty="0"/>
              <a:t>In the Anchorage School District, the Senior Director of Compliance/EEO acts as the District’s Title IX Coordinator, and should be included on all complaints/investigations alleging sexual harassment, discrimination, or sexual assault. </a:t>
            </a:r>
          </a:p>
          <a:p>
            <a:endParaRPr lang="en-US" baseline="0" dirty="0"/>
          </a:p>
          <a:p>
            <a:r>
              <a:rPr lang="en-US" baseline="0" dirty="0"/>
              <a:t>In this section, we will talk specifically about the sexual harassment aspect of Title IX.</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4C67B-BD18-4F64-B418-E83AB79CD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74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endParaRPr/>
          </a:p>
          <a:p>
            <a:pPr marL="0" lvl="0" indent="0" algn="l" rtl="0">
              <a:spcBef>
                <a:spcPts val="0"/>
              </a:spcBef>
              <a:spcAft>
                <a:spcPts val="0"/>
              </a:spcAft>
              <a:buClr>
                <a:schemeClr val="lt1"/>
              </a:buClr>
              <a:buSzPts val="1200"/>
              <a:buFont typeface="Arial"/>
              <a:buNone/>
            </a:pPr>
            <a:endParaRPr>
              <a:solidFill>
                <a:srgbClr val="1E4E79"/>
              </a:solidFill>
            </a:endParaRPr>
          </a:p>
          <a:p>
            <a:pPr marL="0" lvl="0" indent="0" algn="l" rtl="0">
              <a:spcBef>
                <a:spcPts val="0"/>
              </a:spcBef>
              <a:spcAft>
                <a:spcPts val="0"/>
              </a:spcAft>
              <a:buClr>
                <a:schemeClr val="lt1"/>
              </a:buClr>
              <a:buSzPts val="1200"/>
              <a:buFont typeface="Arial"/>
              <a:buNone/>
            </a:pPr>
            <a:r>
              <a:rPr lang="en-US">
                <a:solidFill>
                  <a:srgbClr val="1E4E79"/>
                </a:solidFill>
              </a:rPr>
              <a:t>.. The Compliance/EEO Office also:</a:t>
            </a:r>
            <a:endParaRPr>
              <a:solidFill>
                <a:srgbClr val="1E4E79"/>
              </a:solidFill>
            </a:endParaRPr>
          </a:p>
          <a:p>
            <a:pPr marL="0" lvl="0" indent="0" algn="l" rtl="0">
              <a:spcBef>
                <a:spcPts val="0"/>
              </a:spcBef>
              <a:spcAft>
                <a:spcPts val="0"/>
              </a:spcAft>
              <a:buClr>
                <a:schemeClr val="lt1"/>
              </a:buClr>
              <a:buSzPts val="1200"/>
              <a:buFont typeface="Arial"/>
              <a:buNone/>
            </a:pPr>
            <a:endParaRPr>
              <a:solidFill>
                <a:srgbClr val="1E4E79"/>
              </a:solidFill>
            </a:endParaRPr>
          </a:p>
          <a:p>
            <a:pPr marL="0" lvl="0" indent="0" algn="l" rtl="0">
              <a:spcBef>
                <a:spcPts val="0"/>
              </a:spcBef>
              <a:spcAft>
                <a:spcPts val="0"/>
              </a:spcAft>
              <a:buClr>
                <a:schemeClr val="lt1"/>
              </a:buClr>
              <a:buSzPts val="1200"/>
              <a:buFont typeface="Noto Sans Symbols"/>
              <a:buNone/>
            </a:pPr>
            <a:r>
              <a:rPr lang="en-US">
                <a:solidFill>
                  <a:srgbClr val="1E4E79"/>
                </a:solidFill>
              </a:rPr>
              <a:t>- Designs non-discrimination and anti-harassment training for employees.</a:t>
            </a:r>
            <a:endParaRPr/>
          </a:p>
          <a:p>
            <a:pPr marL="0" lvl="0" indent="0" algn="l" rtl="0">
              <a:spcBef>
                <a:spcPts val="0"/>
              </a:spcBef>
              <a:spcAft>
                <a:spcPts val="0"/>
              </a:spcAft>
              <a:buClr>
                <a:schemeClr val="lt1"/>
              </a:buClr>
              <a:buSzPts val="1200"/>
              <a:buFont typeface="Noto Sans Symbols"/>
              <a:buNone/>
            </a:pPr>
            <a:endParaRPr>
              <a:solidFill>
                <a:srgbClr val="1E4E79"/>
              </a:solidFill>
            </a:endParaRPr>
          </a:p>
          <a:p>
            <a:pPr marL="0" lvl="0" indent="0" algn="l" rtl="0">
              <a:spcBef>
                <a:spcPts val="0"/>
              </a:spcBef>
              <a:spcAft>
                <a:spcPts val="0"/>
              </a:spcAft>
              <a:buClr>
                <a:schemeClr val="lt1"/>
              </a:buClr>
              <a:buSzPts val="1200"/>
              <a:buFont typeface="Noto Sans Symbols"/>
              <a:buNone/>
            </a:pPr>
            <a:r>
              <a:rPr lang="en-US">
                <a:solidFill>
                  <a:srgbClr val="1E4E79"/>
                </a:solidFill>
              </a:rPr>
              <a:t>- Conducts impartial investigations into internal and external allegations of discrimination and harassment.</a:t>
            </a:r>
            <a:endParaRPr/>
          </a:p>
          <a:p>
            <a:pPr marL="0" lvl="0" indent="0" algn="l" rtl="0">
              <a:spcBef>
                <a:spcPts val="0"/>
              </a:spcBef>
              <a:spcAft>
                <a:spcPts val="0"/>
              </a:spcAft>
              <a:buClr>
                <a:schemeClr val="lt1"/>
              </a:buClr>
              <a:buSzPts val="1200"/>
              <a:buFont typeface="Noto Sans Symbols"/>
              <a:buNone/>
            </a:pPr>
            <a:endParaRPr>
              <a:solidFill>
                <a:srgbClr val="1E4E79"/>
              </a:solidFill>
            </a:endParaRPr>
          </a:p>
          <a:p>
            <a:pPr marL="0" lvl="0" indent="0" algn="l" rtl="0">
              <a:spcBef>
                <a:spcPts val="0"/>
              </a:spcBef>
              <a:spcAft>
                <a:spcPts val="0"/>
              </a:spcAft>
              <a:buClr>
                <a:schemeClr val="lt1"/>
              </a:buClr>
              <a:buSzPts val="1200"/>
              <a:buFont typeface="Noto Sans Symbols"/>
              <a:buNone/>
            </a:pPr>
            <a:r>
              <a:rPr lang="en-US">
                <a:solidFill>
                  <a:srgbClr val="1E4E79"/>
                </a:solidFill>
              </a:rPr>
              <a:t>- Provides support to employees and supervisors  on the ADA Interactive Process, and reasonable accommodations</a:t>
            </a:r>
            <a:endParaRPr/>
          </a:p>
          <a:p>
            <a:pPr marL="0" lvl="0" indent="0" algn="l" rtl="0">
              <a:spcBef>
                <a:spcPts val="0"/>
              </a:spcBef>
              <a:spcAft>
                <a:spcPts val="0"/>
              </a:spcAft>
              <a:buClr>
                <a:schemeClr val="lt1"/>
              </a:buClr>
              <a:buSzPts val="1200"/>
              <a:buFont typeface="Noto Sans Symbols"/>
              <a:buNone/>
            </a:pPr>
            <a:endParaRPr>
              <a:solidFill>
                <a:srgbClr val="1E4E79"/>
              </a:solidFill>
            </a:endParaRPr>
          </a:p>
          <a:p>
            <a:pPr marL="0" lvl="0" indent="0" algn="l" rtl="0">
              <a:spcBef>
                <a:spcPts val="0"/>
              </a:spcBef>
              <a:spcAft>
                <a:spcPts val="0"/>
              </a:spcAft>
              <a:buClr>
                <a:schemeClr val="lt1"/>
              </a:buClr>
              <a:buSzPts val="1200"/>
              <a:buFont typeface="Noto Sans Symbols"/>
              <a:buNone/>
            </a:pPr>
            <a:r>
              <a:rPr lang="en-US">
                <a:solidFill>
                  <a:srgbClr val="1E4E79"/>
                </a:solidFill>
              </a:rPr>
              <a:t>- Monitors the District’s compliance with all state and federal leave laws.</a:t>
            </a:r>
            <a:endParaRPr/>
          </a:p>
          <a:p>
            <a:pPr marL="0" lvl="0" indent="0" algn="l" rtl="0">
              <a:spcBef>
                <a:spcPts val="0"/>
              </a:spcBef>
              <a:spcAft>
                <a:spcPts val="0"/>
              </a:spcAft>
              <a:buClr>
                <a:schemeClr val="lt1"/>
              </a:buClr>
              <a:buSzPts val="1200"/>
              <a:buFont typeface="Noto Sans Symbols"/>
              <a:buNone/>
            </a:pPr>
            <a:endParaRPr>
              <a:solidFill>
                <a:srgbClr val="1E4E79"/>
              </a:solidFill>
            </a:endParaRPr>
          </a:p>
          <a:p>
            <a:pPr marL="0" lvl="0" indent="0" algn="l" rtl="0">
              <a:spcBef>
                <a:spcPts val="0"/>
              </a:spcBef>
              <a:spcAft>
                <a:spcPts val="0"/>
              </a:spcAft>
              <a:buClr>
                <a:schemeClr val="lt1"/>
              </a:buClr>
              <a:buSzPts val="1200"/>
              <a:buFont typeface="Noto Sans Symbols"/>
              <a:buNone/>
            </a:pPr>
            <a:r>
              <a:rPr lang="en-US">
                <a:solidFill>
                  <a:srgbClr val="1E4E79"/>
                </a:solidFill>
              </a:rPr>
              <a:t>- Serves as Title IV, Title IX and ADA/Section 504 Compliance Coordinator.</a:t>
            </a:r>
            <a:endParaRPr/>
          </a:p>
          <a:p>
            <a:pPr marL="0" lvl="0" indent="0" algn="l" rtl="0">
              <a:spcBef>
                <a:spcPts val="0"/>
              </a:spcBef>
              <a:spcAft>
                <a:spcPts val="0"/>
              </a:spcAft>
              <a:buClr>
                <a:schemeClr val="lt1"/>
              </a:buClr>
              <a:buSzPts val="1200"/>
              <a:buFont typeface="Noto Sans Symbols"/>
              <a:buNone/>
            </a:pPr>
            <a:endParaRPr>
              <a:solidFill>
                <a:srgbClr val="1E4E79"/>
              </a:solidFill>
            </a:endParaRPr>
          </a:p>
          <a:p>
            <a:pPr marL="0" lvl="0" indent="0" algn="l" rtl="0">
              <a:spcBef>
                <a:spcPts val="0"/>
              </a:spcBef>
              <a:spcAft>
                <a:spcPts val="0"/>
              </a:spcAft>
              <a:buNone/>
            </a:pPr>
            <a:r>
              <a:rPr lang="en-US">
                <a:solidFill>
                  <a:srgbClr val="1E4E79"/>
                </a:solidFill>
              </a:rPr>
              <a:t>- Prepares the annual employee demographics report. </a:t>
            </a:r>
            <a:endParaRPr>
              <a:solidFill>
                <a:srgbClr val="1E4E79"/>
              </a:solidFill>
            </a:endParaRPr>
          </a:p>
          <a:p>
            <a:pPr marL="0" lvl="0" indent="0" algn="l" rtl="0">
              <a:spcBef>
                <a:spcPts val="0"/>
              </a:spcBef>
              <a:spcAft>
                <a:spcPts val="0"/>
              </a:spcAft>
              <a:buClr>
                <a:schemeClr val="lt1"/>
              </a:buClr>
              <a:buSzPts val="1200"/>
              <a:buFont typeface="Noto Sans Symbols"/>
              <a:buNone/>
            </a:pPr>
            <a:endParaRPr>
              <a:solidFill>
                <a:srgbClr val="1E4E79"/>
              </a:solidFill>
            </a:endParaRPr>
          </a:p>
          <a:p>
            <a:pPr marL="0" lvl="0" indent="0" algn="l" rtl="0">
              <a:spcBef>
                <a:spcPts val="0"/>
              </a:spcBef>
              <a:spcAft>
                <a:spcPts val="0"/>
              </a:spcAft>
              <a:buClr>
                <a:schemeClr val="lt1"/>
              </a:buClr>
              <a:buSzPts val="1200"/>
              <a:buFont typeface="Noto Sans Symbols"/>
              <a:buNone/>
            </a:pPr>
            <a:r>
              <a:rPr lang="en-US">
                <a:solidFill>
                  <a:srgbClr val="1E4E79"/>
                </a:solidFill>
              </a:rPr>
              <a:t>- Prepares internal and external reports as required by law and policy.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66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The School Board</a:t>
            </a:r>
            <a:r>
              <a:rPr lang="en-US" baseline="0" dirty="0"/>
              <a:t> acknowledges the importance of staff and students working and learning in an environment that is free from sex discrimination and sexual harassment, as evidenced by Board Policies 0410, 4119.11 and 5145.7.</a:t>
            </a:r>
          </a:p>
          <a:p>
            <a:endParaRPr lang="en-US" baseline="0" dirty="0"/>
          </a:p>
          <a:p>
            <a:r>
              <a:rPr lang="en-US" baseline="0" dirty="0"/>
              <a:t>To comply with federal and state law, municipal ordinance, and school board policy, the district is required to implement policies designed to provide school environments that are free from sexual harassment and to promptly and effectively respond to incidents of sexual harassment when they occur in the school environment.</a:t>
            </a:r>
            <a:endParaRPr lang="en-US" dirty="0"/>
          </a:p>
          <a:p>
            <a:endParaRPr lang="en-US" dirty="0"/>
          </a:p>
        </p:txBody>
      </p:sp>
      <p:sp>
        <p:nvSpPr>
          <p:cNvPr id="4" name="Slide Number Placeholder 3"/>
          <p:cNvSpPr>
            <a:spLocks noGrp="1"/>
          </p:cNvSpPr>
          <p:nvPr>
            <p:ph type="sldNum" sz="quarter" idx="10"/>
          </p:nvPr>
        </p:nvSpPr>
        <p:spPr/>
        <p:txBody>
          <a:bodyPr/>
          <a:lstStyle/>
          <a:p>
            <a:fld id="{4DF4C67B-BD18-4F64-B418-E83AB79CDA24}" type="slidenum">
              <a:rPr lang="en-US" smtClean="0"/>
              <a:t>8</a:t>
            </a:fld>
            <a:endParaRPr lang="en-US"/>
          </a:p>
        </p:txBody>
      </p:sp>
    </p:spTree>
    <p:extLst>
      <p:ext uri="{BB962C8B-B14F-4D97-AF65-F5344CB8AC3E}">
        <p14:creationId xmlns:p14="http://schemas.microsoft.com/office/powerpoint/2010/main" val="87073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156789352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156789352_1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8156789352_1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42141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52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10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1226b3b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1226b3be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81226b3be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24171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CD9C-3086-5B4A-8E61-02A43F99AF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DEEB67-078A-2242-92D8-77AF6C2C0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81AC87-2C81-8543-81F6-2BB467370948}"/>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5" name="Footer Placeholder 4">
            <a:extLst>
              <a:ext uri="{FF2B5EF4-FFF2-40B4-BE49-F238E27FC236}">
                <a16:creationId xmlns:a16="http://schemas.microsoft.com/office/drawing/2014/main" id="{B188C434-DA05-CD4D-9594-41074E00E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70F19-2505-AC4B-BD05-105A5536C18F}"/>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44906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9803-5996-7745-ADF4-8DDFB0396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BBD69-507A-5440-9B69-0C817856B6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F27AC-51FD-2E44-B847-8D0DDB1D77F8}"/>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5" name="Footer Placeholder 4">
            <a:extLst>
              <a:ext uri="{FF2B5EF4-FFF2-40B4-BE49-F238E27FC236}">
                <a16:creationId xmlns:a16="http://schemas.microsoft.com/office/drawing/2014/main" id="{D8589CC4-B6A1-BD49-A229-38564E00F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80478-4B83-AA43-8D53-99E289B984E6}"/>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217436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674CC-4C0B-5345-988B-CC4C936AF4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6A5A6-2998-D641-AC22-FCF377B0C0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DE2A4-9E61-8245-9EE2-A40C2220E3B5}"/>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5" name="Footer Placeholder 4">
            <a:extLst>
              <a:ext uri="{FF2B5EF4-FFF2-40B4-BE49-F238E27FC236}">
                <a16:creationId xmlns:a16="http://schemas.microsoft.com/office/drawing/2014/main" id="{B2AE8ABB-DB27-314F-8D52-18853C158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1E3D9-1B7B-5649-A17E-4D3F61E9AB67}"/>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1067264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mall gradi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0095" cy="6857999"/>
          </a:xfrm>
          <a:prstGeom prst="rect">
            <a:avLst/>
          </a:prstGeom>
        </p:spPr>
      </p:pic>
      <p:sp>
        <p:nvSpPr>
          <p:cNvPr id="2" name="Title 1"/>
          <p:cNvSpPr>
            <a:spLocks noGrp="1"/>
          </p:cNvSpPr>
          <p:nvPr>
            <p:ph type="title"/>
          </p:nvPr>
        </p:nvSpPr>
        <p:spPr>
          <a:xfrm>
            <a:off x="406400" y="274639"/>
            <a:ext cx="113792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416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F974-D9BC-7647-8A6E-4C9B3B073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A1FF0-9BB4-B54A-8540-3F4449BD50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3BB8D-6360-4346-802B-1BAA41222F7A}"/>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5" name="Footer Placeholder 4">
            <a:extLst>
              <a:ext uri="{FF2B5EF4-FFF2-40B4-BE49-F238E27FC236}">
                <a16:creationId xmlns:a16="http://schemas.microsoft.com/office/drawing/2014/main" id="{EA2A8D99-68FD-6243-8A8C-53D4232A3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E83F4-9E80-5F45-A8C3-7B09212D944D}"/>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47192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2EAA-0442-EB4E-87EC-1603DC7C20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58407F-7D17-E347-BFBE-DAF261CD6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2A7150-871B-A746-B84C-AD578C0353E3}"/>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5" name="Footer Placeholder 4">
            <a:extLst>
              <a:ext uri="{FF2B5EF4-FFF2-40B4-BE49-F238E27FC236}">
                <a16:creationId xmlns:a16="http://schemas.microsoft.com/office/drawing/2014/main" id="{B6E10DE4-0245-0246-A008-0FA6A57A1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C740B-F02A-C841-BF48-52A5ED5AF187}"/>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241647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286A-0D18-F445-9A79-49822C3E5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FD1C7-7C76-1340-8A2D-86ECE11FFC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0A7A7-2150-824E-84AB-36D0F6C34C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7AD2B9-C52D-754E-B366-C6E10F9246D7}"/>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6" name="Footer Placeholder 5">
            <a:extLst>
              <a:ext uri="{FF2B5EF4-FFF2-40B4-BE49-F238E27FC236}">
                <a16:creationId xmlns:a16="http://schemas.microsoft.com/office/drawing/2014/main" id="{0BFD4F7F-3875-2A4C-BAF9-A72838E30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EFA52-43ED-5045-8A2D-237C2F2F7746}"/>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388189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E7DF-479E-C84C-9A50-CC95FB100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BA5B52-FD23-AC4E-A7D5-FDF982C0A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87D0FF-C667-FF41-B284-FCE3F6B60F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97BB4-3082-FD4F-92F5-800DC531F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97FF5-9B89-0540-AD6A-7BED9EB66D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40002-8466-A046-B9A2-A8159BF06168}"/>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8" name="Footer Placeholder 7">
            <a:extLst>
              <a:ext uri="{FF2B5EF4-FFF2-40B4-BE49-F238E27FC236}">
                <a16:creationId xmlns:a16="http://schemas.microsoft.com/office/drawing/2014/main" id="{590B8F7C-7D10-404C-AA89-B2584968D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45C29F-251A-274F-9A62-3582D1B23FE6}"/>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208045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62E1-95F3-7A4B-B101-D07CEA6947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66FE9-6C90-2A4F-892B-F1C63073E8C7}"/>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4" name="Footer Placeholder 3">
            <a:extLst>
              <a:ext uri="{FF2B5EF4-FFF2-40B4-BE49-F238E27FC236}">
                <a16:creationId xmlns:a16="http://schemas.microsoft.com/office/drawing/2014/main" id="{7EBFBE07-513A-1746-9823-6C761F9EE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61D90-803A-C44F-83C5-620620DF49C1}"/>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305481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BE7CB-7F66-DE4B-B81E-60ADC46B99D3}"/>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3" name="Footer Placeholder 2">
            <a:extLst>
              <a:ext uri="{FF2B5EF4-FFF2-40B4-BE49-F238E27FC236}">
                <a16:creationId xmlns:a16="http://schemas.microsoft.com/office/drawing/2014/main" id="{D975BC1C-4D85-5A47-919A-8C34F0E2AB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ED2181-503B-1F44-9812-3510468E62A8}"/>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174739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BD62-6625-7C42-9B16-1D1177374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22A9C-FFDF-524C-90AE-99E6DD3FD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5E7442-778B-4147-B007-9B6DBBB2C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436B67-A929-DF40-99CC-36BF6392EF0F}"/>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6" name="Footer Placeholder 5">
            <a:extLst>
              <a:ext uri="{FF2B5EF4-FFF2-40B4-BE49-F238E27FC236}">
                <a16:creationId xmlns:a16="http://schemas.microsoft.com/office/drawing/2014/main" id="{054416AF-FBDE-9F45-B7E3-A819C78BF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0A4FE-19D4-BE48-9F73-5F652A2EA397}"/>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114492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7DE2-7596-5548-821F-3064B6AC5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343941-5382-4A41-9AC1-FA7FF64D40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2DF44-5377-DB43-B510-95994878E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C2D7A-903C-174E-A981-7FA95538B1C2}"/>
              </a:ext>
            </a:extLst>
          </p:cNvPr>
          <p:cNvSpPr>
            <a:spLocks noGrp="1"/>
          </p:cNvSpPr>
          <p:nvPr>
            <p:ph type="dt" sz="half" idx="10"/>
          </p:nvPr>
        </p:nvSpPr>
        <p:spPr/>
        <p:txBody>
          <a:bodyPr/>
          <a:lstStyle/>
          <a:p>
            <a:fld id="{EEF76D42-65A2-9548-B5B8-37CA77FB109D}" type="datetimeFigureOut">
              <a:rPr lang="en-US" smtClean="0"/>
              <a:t>8/14/2020</a:t>
            </a:fld>
            <a:endParaRPr lang="en-US"/>
          </a:p>
        </p:txBody>
      </p:sp>
      <p:sp>
        <p:nvSpPr>
          <p:cNvPr id="6" name="Footer Placeholder 5">
            <a:extLst>
              <a:ext uri="{FF2B5EF4-FFF2-40B4-BE49-F238E27FC236}">
                <a16:creationId xmlns:a16="http://schemas.microsoft.com/office/drawing/2014/main" id="{C30C6C27-E4C5-D149-9341-4973DF461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129E4-6F77-FB42-8202-975476D9AA94}"/>
              </a:ext>
            </a:extLst>
          </p:cNvPr>
          <p:cNvSpPr>
            <a:spLocks noGrp="1"/>
          </p:cNvSpPr>
          <p:nvPr>
            <p:ph type="sldNum" sz="quarter" idx="12"/>
          </p:nvPr>
        </p:nvSpPr>
        <p:spPr/>
        <p:txBody>
          <a:bodyPr/>
          <a:lstStyle/>
          <a:p>
            <a:fld id="{723B7103-EEDF-B043-8B14-7C61B1F71B4C}" type="slidenum">
              <a:rPr lang="en-US" smtClean="0"/>
              <a:t>‹#›</a:t>
            </a:fld>
            <a:endParaRPr lang="en-US"/>
          </a:p>
        </p:txBody>
      </p:sp>
    </p:spTree>
    <p:extLst>
      <p:ext uri="{BB962C8B-B14F-4D97-AF65-F5344CB8AC3E}">
        <p14:creationId xmlns:p14="http://schemas.microsoft.com/office/powerpoint/2010/main" val="182889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52542-BE16-1E44-9029-FA5800763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D3DA5-D6DB-2D4B-A521-279980557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E98F2-AD7C-4542-B582-A74967D31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6D42-65A2-9548-B5B8-37CA77FB109D}" type="datetimeFigureOut">
              <a:rPr lang="en-US" smtClean="0"/>
              <a:t>8/14/2020</a:t>
            </a:fld>
            <a:endParaRPr lang="en-US"/>
          </a:p>
        </p:txBody>
      </p:sp>
      <p:sp>
        <p:nvSpPr>
          <p:cNvPr id="5" name="Footer Placeholder 4">
            <a:extLst>
              <a:ext uri="{FF2B5EF4-FFF2-40B4-BE49-F238E27FC236}">
                <a16:creationId xmlns:a16="http://schemas.microsoft.com/office/drawing/2014/main" id="{EB051025-B97F-AB41-A2B8-4F9743F1B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3B1B74-017A-3C42-98FA-020095EBD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B7103-EEDF-B043-8B14-7C61B1F71B4C}" type="slidenum">
              <a:rPr lang="en-US" smtClean="0"/>
              <a:t>‹#›</a:t>
            </a:fld>
            <a:endParaRPr lang="en-US"/>
          </a:p>
        </p:txBody>
      </p:sp>
    </p:spTree>
    <p:extLst>
      <p:ext uri="{BB962C8B-B14F-4D97-AF65-F5344CB8AC3E}">
        <p14:creationId xmlns:p14="http://schemas.microsoft.com/office/powerpoint/2010/main" val="345728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Equity@asdk12.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2.ed.gov/about/offices/list/ocr/newsroom.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47A2-DC0C-2C4F-88BE-52B7B060F3FD}"/>
              </a:ext>
            </a:extLst>
          </p:cNvPr>
          <p:cNvSpPr>
            <a:spLocks noGrp="1"/>
          </p:cNvSpPr>
          <p:nvPr>
            <p:ph type="ctrTitle"/>
          </p:nvPr>
        </p:nvSpPr>
        <p:spPr/>
        <p:txBody>
          <a:bodyPr/>
          <a:lstStyle/>
          <a:p>
            <a:r>
              <a:rPr lang="en-US" dirty="0"/>
              <a:t>Title IX </a:t>
            </a:r>
            <a:br>
              <a:rPr lang="en-US" dirty="0"/>
            </a:br>
            <a:r>
              <a:rPr lang="en-US" dirty="0"/>
              <a:t>The Basics</a:t>
            </a:r>
          </a:p>
        </p:txBody>
      </p:sp>
      <p:sp>
        <p:nvSpPr>
          <p:cNvPr id="3" name="Subtitle 2">
            <a:extLst>
              <a:ext uri="{FF2B5EF4-FFF2-40B4-BE49-F238E27FC236}">
                <a16:creationId xmlns:a16="http://schemas.microsoft.com/office/drawing/2014/main" id="{65D28B39-B491-CE4D-8BF6-CC503A38AB8B}"/>
              </a:ext>
            </a:extLst>
          </p:cNvPr>
          <p:cNvSpPr>
            <a:spLocks noGrp="1"/>
          </p:cNvSpPr>
          <p:nvPr>
            <p:ph type="subTitle" idx="1"/>
          </p:nvPr>
        </p:nvSpPr>
        <p:spPr/>
        <p:txBody>
          <a:bodyPr/>
          <a:lstStyle/>
          <a:p>
            <a:r>
              <a:rPr lang="en-US" dirty="0"/>
              <a:t>Anchorage School District Office of Equity and Compliance</a:t>
            </a:r>
          </a:p>
          <a:p>
            <a:r>
              <a:rPr lang="en-US" dirty="0"/>
              <a:t>Title IX Canvas Training</a:t>
            </a:r>
          </a:p>
          <a:p>
            <a:r>
              <a:rPr lang="en-US" dirty="0"/>
              <a:t>Donte Powell </a:t>
            </a:r>
          </a:p>
        </p:txBody>
      </p:sp>
    </p:spTree>
    <p:extLst>
      <p:ext uri="{BB962C8B-B14F-4D97-AF65-F5344CB8AC3E}">
        <p14:creationId xmlns:p14="http://schemas.microsoft.com/office/powerpoint/2010/main" val="426888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ACE-B8F4-9B45-8C0C-1E36BB19F46E}"/>
              </a:ext>
            </a:extLst>
          </p:cNvPr>
          <p:cNvSpPr>
            <a:spLocks noGrp="1"/>
          </p:cNvSpPr>
          <p:nvPr>
            <p:ph type="title"/>
          </p:nvPr>
        </p:nvSpPr>
        <p:spPr/>
        <p:txBody>
          <a:bodyPr/>
          <a:lstStyle/>
          <a:p>
            <a:r>
              <a:rPr lang="en-US" dirty="0"/>
              <a:t>What is Sex</a:t>
            </a:r>
            <a:r>
              <a:rPr lang="en-US" dirty="0">
                <a:solidFill>
                  <a:schemeClr val="accent2"/>
                </a:solidFill>
              </a:rPr>
              <a:t> </a:t>
            </a:r>
            <a:r>
              <a:rPr lang="en-US" dirty="0"/>
              <a:t>based Discrimination?</a:t>
            </a:r>
          </a:p>
        </p:txBody>
      </p:sp>
      <p:sp>
        <p:nvSpPr>
          <p:cNvPr id="3" name="Content Placeholder 2">
            <a:extLst>
              <a:ext uri="{FF2B5EF4-FFF2-40B4-BE49-F238E27FC236}">
                <a16:creationId xmlns:a16="http://schemas.microsoft.com/office/drawing/2014/main" id="{E94D8777-6177-0646-8A9A-C305EB213DBA}"/>
              </a:ext>
            </a:extLst>
          </p:cNvPr>
          <p:cNvSpPr>
            <a:spLocks noGrp="1"/>
          </p:cNvSpPr>
          <p:nvPr>
            <p:ph idx="1"/>
          </p:nvPr>
        </p:nvSpPr>
        <p:spPr/>
        <p:txBody>
          <a:bodyPr>
            <a:normAutofit/>
          </a:bodyPr>
          <a:lstStyle/>
          <a:p>
            <a:r>
              <a:rPr lang="en-US" sz="3200" dirty="0"/>
              <a:t>Sex</a:t>
            </a:r>
            <a:r>
              <a:rPr lang="en-US" sz="3200" dirty="0">
                <a:solidFill>
                  <a:schemeClr val="accent2"/>
                </a:solidFill>
              </a:rPr>
              <a:t> </a:t>
            </a:r>
            <a:r>
              <a:rPr lang="en-US" sz="3200" dirty="0"/>
              <a:t>based discrimination occurs when a person is excluded from participation in, be denied the benefits of, or is otherwise being subjected to differential treatment based on sex.</a:t>
            </a:r>
          </a:p>
          <a:p>
            <a:r>
              <a:rPr lang="en-US" sz="3200" dirty="0"/>
              <a:t>Title IX also protects students from discrimination based on their (actual or perceived) gender identity or sexual orientation. </a:t>
            </a:r>
          </a:p>
        </p:txBody>
      </p:sp>
    </p:spTree>
    <p:extLst>
      <p:ext uri="{BB962C8B-B14F-4D97-AF65-F5344CB8AC3E}">
        <p14:creationId xmlns:p14="http://schemas.microsoft.com/office/powerpoint/2010/main" val="124684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8156789352_1_40"/>
          <p:cNvSpPr txBox="1">
            <a:spLocks noGrp="1"/>
          </p:cNvSpPr>
          <p:nvPr>
            <p:ph type="title"/>
          </p:nvPr>
        </p:nvSpPr>
        <p:spPr>
          <a:xfrm>
            <a:off x="1697632" y="362449"/>
            <a:ext cx="8060100" cy="121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Sex Based Discrimination and Harassment in Schools </a:t>
            </a:r>
            <a:endParaRPr dirty="0"/>
          </a:p>
        </p:txBody>
      </p:sp>
      <p:sp>
        <p:nvSpPr>
          <p:cNvPr id="149" name="Google Shape;149;g8156789352_1_40"/>
          <p:cNvSpPr txBox="1">
            <a:spLocks noGrp="1"/>
          </p:cNvSpPr>
          <p:nvPr>
            <p:ph type="body" idx="1"/>
          </p:nvPr>
        </p:nvSpPr>
        <p:spPr>
          <a:xfrm>
            <a:off x="1772122" y="1578949"/>
            <a:ext cx="8060100" cy="4982700"/>
          </a:xfrm>
          <a:prstGeom prst="rect">
            <a:avLst/>
          </a:prstGeom>
        </p:spPr>
        <p:txBody>
          <a:bodyPr spcFirstLastPara="1" wrap="square" lIns="91425" tIns="45700" rIns="91425" bIns="45700" anchor="t" anchorCtr="0">
            <a:noAutofit/>
          </a:bodyPr>
          <a:lstStyle/>
          <a:p>
            <a:r>
              <a:rPr lang="en-US" sz="2300" dirty="0"/>
              <a:t>Harassment and discrimination can occur between students, between a student and an employee, and between employees. </a:t>
            </a:r>
            <a:endParaRPr sz="2300" dirty="0"/>
          </a:p>
          <a:p>
            <a:endParaRPr sz="2300" dirty="0"/>
          </a:p>
          <a:p>
            <a:r>
              <a:rPr lang="en-US" sz="2300" dirty="0"/>
              <a:t>All ASD employees, no matter the position, share the responsibility to protect students from harassment and discrimination.  </a:t>
            </a:r>
            <a:endParaRPr sz="2300" dirty="0"/>
          </a:p>
          <a:p>
            <a:pPr marL="0" indent="0">
              <a:buNone/>
            </a:pPr>
            <a:r>
              <a:rPr lang="en-US" sz="2300" dirty="0"/>
              <a:t>Context Matters:</a:t>
            </a:r>
            <a:endParaRPr sz="2300" dirty="0"/>
          </a:p>
          <a:p>
            <a:r>
              <a:rPr lang="en-US" sz="2300" dirty="0"/>
              <a:t>While a one time comment or unintended action might not represent discrimination or harassment of an employee, the same comment or action may adversely affect the learning environment of students.  </a:t>
            </a:r>
            <a:endParaRPr sz="2300" dirty="0"/>
          </a:p>
          <a:p>
            <a:pPr marL="0" lvl="0" indent="0" algn="l" rtl="0">
              <a:spcBef>
                <a:spcPts val="1000"/>
              </a:spcBef>
              <a:spcAft>
                <a:spcPts val="0"/>
              </a:spcAft>
              <a:buNone/>
            </a:pPr>
            <a:endParaRPr sz="2300" dirty="0"/>
          </a:p>
          <a:p>
            <a:pPr marL="0" lvl="0" indent="0" algn="l" rtl="0">
              <a:spcBef>
                <a:spcPts val="1000"/>
              </a:spcBef>
              <a:spcAft>
                <a:spcPts val="0"/>
              </a:spcAft>
              <a:buNone/>
            </a:pPr>
            <a:endParaRPr sz="2300" dirty="0"/>
          </a:p>
        </p:txBody>
      </p:sp>
    </p:spTree>
    <p:extLst>
      <p:ext uri="{BB962C8B-B14F-4D97-AF65-F5344CB8AC3E}">
        <p14:creationId xmlns:p14="http://schemas.microsoft.com/office/powerpoint/2010/main" val="279296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9"/>
            <a:ext cx="8686800" cy="1143000"/>
          </a:xfrm>
        </p:spPr>
        <p:txBody>
          <a:bodyPr>
            <a:normAutofit/>
          </a:bodyPr>
          <a:lstStyle/>
          <a:p>
            <a:pPr algn="ctr"/>
            <a:r>
              <a:rPr lang="en-US" b="1" dirty="0"/>
              <a:t>Equitable Opportunity to Participate</a:t>
            </a:r>
          </a:p>
        </p:txBody>
      </p:sp>
      <p:sp>
        <p:nvSpPr>
          <p:cNvPr id="5" name="Content Placeholder 2"/>
          <p:cNvSpPr txBox="1">
            <a:spLocks/>
          </p:cNvSpPr>
          <p:nvPr/>
        </p:nvSpPr>
        <p:spPr>
          <a:xfrm>
            <a:off x="1828800" y="1524000"/>
            <a:ext cx="8534400" cy="51054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2"/>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3"/>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6928" lvl="1" indent="0">
              <a:buNone/>
              <a:defRPr/>
            </a:pPr>
            <a:r>
              <a:rPr lang="en-US" sz="2400" dirty="0"/>
              <a:t>In selecting and supporting school activities and after-school activities, schools should:</a:t>
            </a:r>
          </a:p>
          <a:p>
            <a:pPr marL="566928" lvl="1" indent="0">
              <a:buNone/>
              <a:defRPr/>
            </a:pPr>
            <a:endParaRPr lang="en-US" sz="2400" dirty="0"/>
          </a:p>
          <a:p>
            <a:pPr lvl="1">
              <a:defRPr/>
            </a:pPr>
            <a:r>
              <a:rPr lang="en-US" sz="2400" dirty="0"/>
              <a:t>Ensure that equitable opportunities are available </a:t>
            </a:r>
            <a:r>
              <a:rPr lang="en-US" sz="2400"/>
              <a:t>for </a:t>
            </a:r>
            <a:r>
              <a:rPr lang="en-US" sz="2400" smtClean="0"/>
              <a:t>all </a:t>
            </a:r>
            <a:r>
              <a:rPr lang="en-US" sz="2400" dirty="0"/>
              <a:t>students;</a:t>
            </a:r>
          </a:p>
          <a:p>
            <a:pPr marL="566928" lvl="1" indent="0">
              <a:buNone/>
              <a:defRPr/>
            </a:pPr>
            <a:endParaRPr lang="en-US" sz="2400" dirty="0"/>
          </a:p>
          <a:p>
            <a:pPr lvl="1">
              <a:defRPr/>
            </a:pPr>
            <a:r>
              <a:rPr lang="en-US" sz="2400" dirty="0"/>
              <a:t>Ensure that activities for both male and female students are equitably supported with appropriate materials, facilities, staff and other resources</a:t>
            </a:r>
          </a:p>
        </p:txBody>
      </p:sp>
    </p:spTree>
    <p:extLst>
      <p:ext uri="{BB962C8B-B14F-4D97-AF65-F5344CB8AC3E}">
        <p14:creationId xmlns:p14="http://schemas.microsoft.com/office/powerpoint/2010/main" val="337774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66DB-D9D7-124C-B8F9-DE71706B41E0}"/>
              </a:ext>
            </a:extLst>
          </p:cNvPr>
          <p:cNvSpPr>
            <a:spLocks noGrp="1"/>
          </p:cNvSpPr>
          <p:nvPr>
            <p:ph type="title"/>
          </p:nvPr>
        </p:nvSpPr>
        <p:spPr/>
        <p:txBody>
          <a:bodyPr/>
          <a:lstStyle/>
          <a:p>
            <a:r>
              <a:rPr lang="en-US" dirty="0"/>
              <a:t>Title IX: Why Contact the ASD Office of Equity and Compliance</a:t>
            </a:r>
          </a:p>
        </p:txBody>
      </p:sp>
      <p:sp>
        <p:nvSpPr>
          <p:cNvPr id="3" name="Content Placeholder 2">
            <a:extLst>
              <a:ext uri="{FF2B5EF4-FFF2-40B4-BE49-F238E27FC236}">
                <a16:creationId xmlns:a16="http://schemas.microsoft.com/office/drawing/2014/main" id="{1F0ACB69-4754-FA40-8FE4-5AAE1BD35F83}"/>
              </a:ext>
            </a:extLst>
          </p:cNvPr>
          <p:cNvSpPr>
            <a:spLocks noGrp="1"/>
          </p:cNvSpPr>
          <p:nvPr>
            <p:ph idx="1"/>
          </p:nvPr>
        </p:nvSpPr>
        <p:spPr/>
        <p:txBody>
          <a:bodyPr>
            <a:normAutofit lnSpcReduction="10000"/>
          </a:bodyPr>
          <a:lstStyle/>
          <a:p>
            <a:r>
              <a:rPr lang="en-US" dirty="0"/>
              <a:t>Information</a:t>
            </a:r>
          </a:p>
          <a:p>
            <a:pPr lvl="1"/>
            <a:r>
              <a:rPr lang="en-US" dirty="0"/>
              <a:t>The ASD OEC can provide information to all staff regarding Title IX purpose, implications, and complaint process</a:t>
            </a:r>
          </a:p>
          <a:p>
            <a:r>
              <a:rPr lang="en-US" dirty="0"/>
              <a:t>Assistance/Counseling</a:t>
            </a:r>
          </a:p>
          <a:p>
            <a:pPr lvl="1"/>
            <a:r>
              <a:rPr lang="en-US" dirty="0"/>
              <a:t>The ASD OEC can provide assistance to Principals and Supervisors if you need help making a Title IX related decision, as well as provide counseling through Title IX related processes such as the implementation of new programs or activities and, transgender accommodations </a:t>
            </a:r>
          </a:p>
          <a:p>
            <a:r>
              <a:rPr lang="en-US" dirty="0"/>
              <a:t>Investigation/Intervention</a:t>
            </a:r>
          </a:p>
          <a:p>
            <a:pPr lvl="1"/>
            <a:r>
              <a:rPr lang="en-US" dirty="0"/>
              <a:t>Contact the ASD OEC immediately if you feel that you are experiencing a Title IX related issue. The ASD OEC can investigate and provide support based on the issues experienced. </a:t>
            </a:r>
            <a:endParaRPr lang="en-US" dirty="0">
              <a:solidFill>
                <a:schemeClr val="accent2"/>
              </a:solidFill>
            </a:endParaRPr>
          </a:p>
        </p:txBody>
      </p:sp>
    </p:spTree>
    <p:extLst>
      <p:ext uri="{BB962C8B-B14F-4D97-AF65-F5344CB8AC3E}">
        <p14:creationId xmlns:p14="http://schemas.microsoft.com/office/powerpoint/2010/main" val="421708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382293" y="365126"/>
            <a:ext cx="11375756" cy="6345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Arial"/>
              <a:buNone/>
            </a:pPr>
            <a:r>
              <a:rPr lang="en-US" sz="3600" dirty="0"/>
              <a:t/>
            </a:r>
            <a:br>
              <a:rPr lang="en-US" sz="3600" dirty="0"/>
            </a:br>
            <a:r>
              <a:rPr lang="en-US" sz="3600" dirty="0"/>
              <a:t>Your Responsibility</a:t>
            </a:r>
            <a:br>
              <a:rPr lang="en-US" sz="3600" dirty="0"/>
            </a:br>
            <a:endParaRPr sz="3600" dirty="0"/>
          </a:p>
        </p:txBody>
      </p:sp>
      <p:sp>
        <p:nvSpPr>
          <p:cNvPr id="215" name="Google Shape;215;p17"/>
          <p:cNvSpPr txBox="1">
            <a:spLocks noGrp="1"/>
          </p:cNvSpPr>
          <p:nvPr>
            <p:ph type="body" idx="1"/>
          </p:nvPr>
        </p:nvSpPr>
        <p:spPr>
          <a:xfrm>
            <a:off x="382318" y="802001"/>
            <a:ext cx="11375700" cy="5433300"/>
          </a:xfrm>
          <a:prstGeom prst="rect">
            <a:avLst/>
          </a:prstGeom>
          <a:noFill/>
          <a:ln>
            <a:noFill/>
          </a:ln>
        </p:spPr>
        <p:txBody>
          <a:bodyPr spcFirstLastPara="1" wrap="square" lIns="91425" tIns="45700" rIns="91425" bIns="45700" anchor="t" anchorCtr="0">
            <a:normAutofit fontScale="92500"/>
          </a:bodyPr>
          <a:lstStyle/>
          <a:p>
            <a:pPr marL="228600" lvl="0" indent="0" algn="l" rtl="0">
              <a:lnSpc>
                <a:spcPct val="90000"/>
              </a:lnSpc>
              <a:spcBef>
                <a:spcPts val="1000"/>
              </a:spcBef>
              <a:spcAft>
                <a:spcPts val="0"/>
              </a:spcAft>
              <a:buNone/>
            </a:pPr>
            <a:endParaRPr lang="en-US" sz="3000" b="1" dirty="0"/>
          </a:p>
          <a:p>
            <a:pPr marL="228600" lvl="0" indent="0" algn="l" rtl="0">
              <a:lnSpc>
                <a:spcPct val="90000"/>
              </a:lnSpc>
              <a:spcBef>
                <a:spcPts val="1000"/>
              </a:spcBef>
              <a:spcAft>
                <a:spcPts val="0"/>
              </a:spcAft>
              <a:buNone/>
            </a:pPr>
            <a:r>
              <a:rPr lang="en-US" sz="3000" b="1" dirty="0"/>
              <a:t>Report</a:t>
            </a:r>
            <a:endParaRPr sz="3000" b="1" dirty="0"/>
          </a:p>
          <a:p>
            <a:pPr marL="0" lvl="0" indent="0" algn="l" rtl="0">
              <a:lnSpc>
                <a:spcPct val="90000"/>
              </a:lnSpc>
              <a:spcBef>
                <a:spcPts val="1000"/>
              </a:spcBef>
              <a:spcAft>
                <a:spcPts val="0"/>
              </a:spcAft>
              <a:buClr>
                <a:schemeClr val="dk1"/>
              </a:buClr>
              <a:buSzPts val="2800"/>
              <a:buNone/>
            </a:pPr>
            <a:r>
              <a:rPr lang="en-US" dirty="0"/>
              <a:t>1. Contact Anchorage School District’s Title IX Coordinator immediately if you have knowledge of an issue or circumstance related to sexual discrimination or harassment. All incidents are to be taken seriously </a:t>
            </a:r>
            <a:endParaRPr dirty="0"/>
          </a:p>
          <a:p>
            <a:pPr marL="228600" lvl="0" indent="0" algn="l" rtl="0">
              <a:lnSpc>
                <a:spcPct val="90000"/>
              </a:lnSpc>
              <a:spcBef>
                <a:spcPts val="1000"/>
              </a:spcBef>
              <a:spcAft>
                <a:spcPts val="0"/>
              </a:spcAft>
              <a:buNone/>
            </a:pPr>
            <a:r>
              <a:rPr lang="en-US" b="1" dirty="0"/>
              <a:t>Take Action </a:t>
            </a:r>
            <a:endParaRPr b="1" dirty="0"/>
          </a:p>
          <a:p>
            <a:pPr marL="0" lvl="0" indent="0" algn="l" rtl="0">
              <a:lnSpc>
                <a:spcPct val="90000"/>
              </a:lnSpc>
              <a:spcBef>
                <a:spcPts val="1000"/>
              </a:spcBef>
              <a:spcAft>
                <a:spcPts val="0"/>
              </a:spcAft>
              <a:buClr>
                <a:schemeClr val="dk1"/>
              </a:buClr>
              <a:buSzPts val="2800"/>
              <a:buNone/>
            </a:pPr>
            <a:r>
              <a:rPr lang="en-US" dirty="0"/>
              <a:t>2. Take prompt action to stop the discrimination or harassment</a:t>
            </a:r>
          </a:p>
          <a:p>
            <a:pPr marL="228600" lvl="0" indent="0" algn="l" rtl="0">
              <a:lnSpc>
                <a:spcPct val="90000"/>
              </a:lnSpc>
              <a:spcBef>
                <a:spcPts val="1000"/>
              </a:spcBef>
              <a:spcAft>
                <a:spcPts val="0"/>
              </a:spcAft>
              <a:buNone/>
            </a:pPr>
            <a:r>
              <a:rPr lang="en-US" b="1" dirty="0"/>
              <a:t>Support</a:t>
            </a:r>
            <a:endParaRPr b="1" dirty="0"/>
          </a:p>
          <a:p>
            <a:pPr marL="0" lvl="0" indent="0" algn="l" rtl="0">
              <a:lnSpc>
                <a:spcPct val="90000"/>
              </a:lnSpc>
              <a:spcBef>
                <a:spcPts val="1000"/>
              </a:spcBef>
              <a:spcAft>
                <a:spcPts val="0"/>
              </a:spcAft>
              <a:buClr>
                <a:schemeClr val="dk1"/>
              </a:buClr>
              <a:buSzPts val="2800"/>
              <a:buNone/>
            </a:pPr>
            <a:r>
              <a:rPr lang="en-US" dirty="0"/>
              <a:t>3. Remember to provide support for the employee or student who has been harassed as well as the alleged harasser, rather than focusing exclusively on disciplining 	the harasser. Support for students may include, information on how to contact the ASD Title IX Coordinator, counseling and other interventions. </a:t>
            </a: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243822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0B20-E3D6-9A4E-B49F-FC355988AEE6}"/>
              </a:ext>
            </a:extLst>
          </p:cNvPr>
          <p:cNvSpPr>
            <a:spLocks noGrp="1"/>
          </p:cNvSpPr>
          <p:nvPr>
            <p:ph type="title"/>
          </p:nvPr>
        </p:nvSpPr>
        <p:spPr/>
        <p:txBody>
          <a:bodyPr/>
          <a:lstStyle/>
          <a:p>
            <a:r>
              <a:rPr lang="en-US" dirty="0"/>
              <a:t>Prevention together</a:t>
            </a:r>
          </a:p>
        </p:txBody>
      </p:sp>
      <p:sp>
        <p:nvSpPr>
          <p:cNvPr id="3" name="Content Placeholder 2">
            <a:extLst>
              <a:ext uri="{FF2B5EF4-FFF2-40B4-BE49-F238E27FC236}">
                <a16:creationId xmlns:a16="http://schemas.microsoft.com/office/drawing/2014/main" id="{2CFD8640-7049-AC4E-898D-788EEF4CFBA8}"/>
              </a:ext>
            </a:extLst>
          </p:cNvPr>
          <p:cNvSpPr>
            <a:spLocks noGrp="1"/>
          </p:cNvSpPr>
          <p:nvPr>
            <p:ph idx="1"/>
          </p:nvPr>
        </p:nvSpPr>
        <p:spPr/>
        <p:txBody>
          <a:bodyPr>
            <a:normAutofit/>
          </a:bodyPr>
          <a:lstStyle/>
          <a:p>
            <a:pPr marL="0" indent="0">
              <a:buNone/>
            </a:pPr>
            <a:r>
              <a:rPr lang="en-US" sz="3600" dirty="0"/>
              <a:t>All ASD employees, no matter the position, share the responsibility to protect employee students from harassment and discrimination.</a:t>
            </a:r>
            <a:endParaRPr lang="en-US" sz="3600" b="1" dirty="0"/>
          </a:p>
          <a:p>
            <a:pPr marL="0" indent="0">
              <a:buNone/>
            </a:pPr>
            <a:endParaRPr lang="en-US" sz="3600" dirty="0"/>
          </a:p>
        </p:txBody>
      </p:sp>
      <p:pic>
        <p:nvPicPr>
          <p:cNvPr id="4" name="Picture 3">
            <a:extLst>
              <a:ext uri="{FF2B5EF4-FFF2-40B4-BE49-F238E27FC236}">
                <a16:creationId xmlns:a16="http://schemas.microsoft.com/office/drawing/2014/main" id="{CB67923F-2827-5C43-A3F5-5329B1DEF370}"/>
              </a:ext>
            </a:extLst>
          </p:cNvPr>
          <p:cNvPicPr>
            <a:picLocks noChangeAspect="1"/>
          </p:cNvPicPr>
          <p:nvPr/>
        </p:nvPicPr>
        <p:blipFill>
          <a:blip r:embed="rId2"/>
          <a:stretch>
            <a:fillRect/>
          </a:stretch>
        </p:blipFill>
        <p:spPr>
          <a:xfrm>
            <a:off x="3978563" y="3666710"/>
            <a:ext cx="4262912" cy="2228894"/>
          </a:xfrm>
          <a:prstGeom prst="rect">
            <a:avLst/>
          </a:prstGeom>
        </p:spPr>
      </p:pic>
    </p:spTree>
    <p:extLst>
      <p:ext uri="{BB962C8B-B14F-4D97-AF65-F5344CB8AC3E}">
        <p14:creationId xmlns:p14="http://schemas.microsoft.com/office/powerpoint/2010/main" val="302006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23B0-2B56-3341-BE3C-05422335C551}"/>
              </a:ext>
            </a:extLst>
          </p:cNvPr>
          <p:cNvSpPr>
            <a:spLocks noGrp="1"/>
          </p:cNvSpPr>
          <p:nvPr>
            <p:ph type="title"/>
          </p:nvPr>
        </p:nvSpPr>
        <p:spPr/>
        <p:txBody>
          <a:bodyPr/>
          <a:lstStyle/>
          <a:p>
            <a:r>
              <a:rPr lang="en-US" dirty="0"/>
              <a:t>How to file a complaint</a:t>
            </a:r>
          </a:p>
        </p:txBody>
      </p:sp>
      <p:sp>
        <p:nvSpPr>
          <p:cNvPr id="3" name="Content Placeholder 2">
            <a:extLst>
              <a:ext uri="{FF2B5EF4-FFF2-40B4-BE49-F238E27FC236}">
                <a16:creationId xmlns:a16="http://schemas.microsoft.com/office/drawing/2014/main" id="{32FB56F9-419E-A547-A79B-C8A0D72A116A}"/>
              </a:ext>
            </a:extLst>
          </p:cNvPr>
          <p:cNvSpPr>
            <a:spLocks noGrp="1"/>
          </p:cNvSpPr>
          <p:nvPr>
            <p:ph idx="1"/>
          </p:nvPr>
        </p:nvSpPr>
        <p:spPr/>
        <p:txBody>
          <a:bodyPr>
            <a:normAutofit fontScale="77500" lnSpcReduction="20000"/>
          </a:bodyPr>
          <a:lstStyle/>
          <a:p>
            <a:r>
              <a:rPr lang="en-US" dirty="0"/>
              <a:t>DO NOT WAIT!</a:t>
            </a:r>
          </a:p>
          <a:p>
            <a:r>
              <a:rPr lang="en-US" dirty="0"/>
              <a:t>The complaint process starts by reporting the incident</a:t>
            </a:r>
          </a:p>
          <a:p>
            <a:r>
              <a:rPr lang="en-US" dirty="0"/>
              <a:t>You may contact your principal, or other school administrative staff</a:t>
            </a:r>
          </a:p>
          <a:p>
            <a:r>
              <a:rPr lang="en-US" dirty="0"/>
              <a:t>You may contact the ASD Title IX coordinator at anytime</a:t>
            </a:r>
          </a:p>
          <a:p>
            <a:pPr marL="0" indent="0">
              <a:buNone/>
            </a:pPr>
            <a:endParaRPr lang="en-US" dirty="0"/>
          </a:p>
          <a:p>
            <a:pPr marL="0" indent="0">
              <a:buNone/>
            </a:pPr>
            <a:r>
              <a:rPr lang="en-US" dirty="0"/>
              <a:t>Title IX Coordinator</a:t>
            </a:r>
          </a:p>
          <a:p>
            <a:pPr marL="0" indent="0">
              <a:buNone/>
            </a:pPr>
            <a:r>
              <a:rPr lang="en-US" dirty="0"/>
              <a:t>Donte Powell </a:t>
            </a:r>
          </a:p>
          <a:p>
            <a:pPr marL="0" indent="0">
              <a:buNone/>
            </a:pPr>
            <a:r>
              <a:rPr lang="en-US" dirty="0"/>
              <a:t>Phone (907) 744-4440</a:t>
            </a:r>
          </a:p>
          <a:p>
            <a:pPr marL="0" indent="0">
              <a:buNone/>
            </a:pPr>
            <a:r>
              <a:rPr lang="en-US" dirty="0"/>
              <a:t>Cell. 907 310-9987</a:t>
            </a:r>
          </a:p>
          <a:p>
            <a:pPr marL="0" indent="0">
              <a:buNone/>
            </a:pPr>
            <a:endParaRPr lang="en-US" dirty="0"/>
          </a:p>
          <a:p>
            <a:pPr marL="0" indent="0">
              <a:buNone/>
            </a:pPr>
            <a:r>
              <a:rPr lang="en-US" dirty="0"/>
              <a:t>5300 Northern Lights Blvd</a:t>
            </a:r>
          </a:p>
          <a:p>
            <a:pPr marL="0" indent="0">
              <a:buNone/>
            </a:pPr>
            <a:r>
              <a:rPr lang="en-US" dirty="0"/>
              <a:t>Anchorage, AK 99508</a:t>
            </a:r>
          </a:p>
          <a:p>
            <a:pPr marL="0" indent="0">
              <a:buNone/>
            </a:pPr>
            <a:endParaRPr lang="en-US" dirty="0"/>
          </a:p>
        </p:txBody>
      </p:sp>
    </p:spTree>
    <p:extLst>
      <p:ext uri="{BB962C8B-B14F-4D97-AF65-F5344CB8AC3E}">
        <p14:creationId xmlns:p14="http://schemas.microsoft.com/office/powerpoint/2010/main" val="391013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2243177" y="350591"/>
            <a:ext cx="8060144" cy="12166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dirty="0"/>
              <a:t>Structure of Title IX Complaint</a:t>
            </a:r>
            <a:endParaRPr dirty="0"/>
          </a:p>
        </p:txBody>
      </p:sp>
      <p:sp>
        <p:nvSpPr>
          <p:cNvPr id="182" name="Google Shape;182;p13"/>
          <p:cNvSpPr txBox="1">
            <a:spLocks noGrp="1"/>
          </p:cNvSpPr>
          <p:nvPr>
            <p:ph type="body" idx="1"/>
          </p:nvPr>
        </p:nvSpPr>
        <p:spPr>
          <a:xfrm>
            <a:off x="1384195" y="1759293"/>
            <a:ext cx="8060144" cy="49827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2060"/>
              </a:buClr>
              <a:buSzPts val="2800"/>
              <a:buChar char="•"/>
            </a:pPr>
            <a:r>
              <a:rPr lang="en-US" dirty="0"/>
              <a:t>A schools, or person’s </a:t>
            </a:r>
            <a:r>
              <a:rPr lang="en-US" u="sng" dirty="0"/>
              <a:t>action</a:t>
            </a:r>
            <a:r>
              <a:rPr lang="en-US" dirty="0"/>
              <a:t> cannot be taken on the basis of </a:t>
            </a:r>
            <a:r>
              <a:rPr lang="en-US" u="sng" dirty="0"/>
              <a:t>sex.</a:t>
            </a:r>
            <a:endParaRPr lang="en-US" u="sng" dirty="0">
              <a:solidFill>
                <a:schemeClr val="accent2"/>
              </a:solidFill>
            </a:endParaRPr>
          </a:p>
          <a:p>
            <a:pPr marL="0" lvl="0" indent="0" algn="l" rtl="0">
              <a:lnSpc>
                <a:spcPct val="90000"/>
              </a:lnSpc>
              <a:spcBef>
                <a:spcPts val="0"/>
              </a:spcBef>
              <a:spcAft>
                <a:spcPts val="0"/>
              </a:spcAft>
              <a:buClr>
                <a:srgbClr val="002060"/>
              </a:buClr>
              <a:buSzPts val="2800"/>
              <a:buNone/>
            </a:pPr>
            <a:r>
              <a:rPr lang="en-US" sz="3200" b="1" dirty="0"/>
              <a:t>Possible actions (this list is not exhaustive)</a:t>
            </a:r>
            <a:endParaRPr dirty="0"/>
          </a:p>
          <a:p>
            <a:pPr marL="685800" lvl="1" indent="-228600" algn="l" rtl="0">
              <a:lnSpc>
                <a:spcPct val="90000"/>
              </a:lnSpc>
              <a:spcBef>
                <a:spcPts val="500"/>
              </a:spcBef>
              <a:spcAft>
                <a:spcPts val="0"/>
              </a:spcAft>
              <a:buSzPts val="2800"/>
              <a:buChar char="•"/>
            </a:pPr>
            <a:r>
              <a:rPr lang="en-US" sz="2800" dirty="0"/>
              <a:t>Recruiting</a:t>
            </a:r>
            <a:endParaRPr dirty="0"/>
          </a:p>
          <a:p>
            <a:pPr marL="685800" lvl="1" indent="-228600" algn="l" rtl="0">
              <a:lnSpc>
                <a:spcPct val="90000"/>
              </a:lnSpc>
              <a:spcBef>
                <a:spcPts val="500"/>
              </a:spcBef>
              <a:spcAft>
                <a:spcPts val="0"/>
              </a:spcAft>
              <a:buSzPts val="2800"/>
              <a:buChar char="•"/>
            </a:pPr>
            <a:r>
              <a:rPr lang="en-US" sz="2800" dirty="0"/>
              <a:t>Grading</a:t>
            </a:r>
            <a:endParaRPr dirty="0"/>
          </a:p>
          <a:p>
            <a:pPr marL="685800" lvl="1" indent="-228600" algn="l" rtl="0">
              <a:lnSpc>
                <a:spcPct val="90000"/>
              </a:lnSpc>
              <a:spcBef>
                <a:spcPts val="500"/>
              </a:spcBef>
              <a:spcAft>
                <a:spcPts val="0"/>
              </a:spcAft>
              <a:buSzPts val="2800"/>
              <a:buChar char="•"/>
            </a:pPr>
            <a:r>
              <a:rPr lang="en-US" sz="2800" dirty="0"/>
              <a:t>Bullying</a:t>
            </a:r>
            <a:endParaRPr dirty="0"/>
          </a:p>
          <a:p>
            <a:pPr marL="685800" lvl="1" indent="-228600" algn="l" rtl="0">
              <a:lnSpc>
                <a:spcPct val="90000"/>
              </a:lnSpc>
              <a:spcBef>
                <a:spcPts val="500"/>
              </a:spcBef>
              <a:spcAft>
                <a:spcPts val="0"/>
              </a:spcAft>
              <a:buSzPts val="2800"/>
              <a:buChar char="•"/>
            </a:pPr>
            <a:r>
              <a:rPr lang="en-US" sz="2800" dirty="0"/>
              <a:t>Offensive comments</a:t>
            </a:r>
            <a:endParaRPr dirty="0"/>
          </a:p>
          <a:p>
            <a:pPr marL="685800" lvl="1" indent="-228600" algn="l" rtl="0">
              <a:lnSpc>
                <a:spcPct val="90000"/>
              </a:lnSpc>
              <a:spcBef>
                <a:spcPts val="500"/>
              </a:spcBef>
              <a:spcAft>
                <a:spcPts val="0"/>
              </a:spcAft>
              <a:buSzPts val="2800"/>
              <a:buChar char="•"/>
            </a:pPr>
            <a:r>
              <a:rPr lang="en-US" sz="2800" dirty="0"/>
              <a:t>Changes in conditions of employment</a:t>
            </a:r>
          </a:p>
          <a:p>
            <a:pPr marL="685800" lvl="1" indent="-228600" algn="l" rtl="0">
              <a:lnSpc>
                <a:spcPct val="90000"/>
              </a:lnSpc>
              <a:spcBef>
                <a:spcPts val="500"/>
              </a:spcBef>
              <a:spcAft>
                <a:spcPts val="0"/>
              </a:spcAft>
              <a:buSzPts val="2800"/>
              <a:buChar char="•"/>
            </a:pPr>
            <a:r>
              <a:rPr lang="en-US" sz="2800" dirty="0"/>
              <a:t>Programs or activities offered</a:t>
            </a:r>
          </a:p>
          <a:p>
            <a:pPr marL="685800" lvl="1" indent="-228600" algn="l" rtl="0">
              <a:lnSpc>
                <a:spcPct val="90000"/>
              </a:lnSpc>
              <a:spcBef>
                <a:spcPts val="500"/>
              </a:spcBef>
              <a:spcAft>
                <a:spcPts val="0"/>
              </a:spcAft>
              <a:buSzPts val="2800"/>
              <a:buChar char="•"/>
            </a:pPr>
            <a:r>
              <a:rPr lang="en-US" sz="2800" dirty="0"/>
              <a:t>Access to facilities</a:t>
            </a:r>
            <a:endParaRPr dirty="0"/>
          </a:p>
          <a:p>
            <a:pPr marL="685800" lvl="1" indent="-76200" algn="l" rtl="0">
              <a:lnSpc>
                <a:spcPct val="90000"/>
              </a:lnSpc>
              <a:spcBef>
                <a:spcPts val="500"/>
              </a:spcBef>
              <a:spcAft>
                <a:spcPts val="0"/>
              </a:spcAft>
              <a:buSzPts val="2400"/>
              <a:buNone/>
            </a:pPr>
            <a:endParaRPr b="1" dirty="0"/>
          </a:p>
          <a:p>
            <a:pPr marL="228600" lvl="0" indent="-50800" algn="l" rtl="0">
              <a:lnSpc>
                <a:spcPct val="90000"/>
              </a:lnSpc>
              <a:spcBef>
                <a:spcPts val="1000"/>
              </a:spcBef>
              <a:spcAft>
                <a:spcPts val="0"/>
              </a:spcAft>
              <a:buClr>
                <a:srgbClr val="002060"/>
              </a:buClr>
              <a:buSzPts val="2800"/>
              <a:buNone/>
            </a:pPr>
            <a:endParaRPr b="1" dirty="0"/>
          </a:p>
          <a:p>
            <a:pPr marL="457200" lvl="1" indent="0" algn="l" rtl="0">
              <a:lnSpc>
                <a:spcPct val="90000"/>
              </a:lnSpc>
              <a:spcBef>
                <a:spcPts val="500"/>
              </a:spcBef>
              <a:spcAft>
                <a:spcPts val="0"/>
              </a:spcAft>
              <a:buSzPts val="2400"/>
              <a:buNone/>
            </a:pPr>
            <a:endParaRPr b="1" dirty="0"/>
          </a:p>
          <a:p>
            <a:pPr marL="685800" lvl="1" indent="-76200" algn="l" rtl="0">
              <a:lnSpc>
                <a:spcPct val="90000"/>
              </a:lnSpc>
              <a:spcBef>
                <a:spcPts val="500"/>
              </a:spcBef>
              <a:spcAft>
                <a:spcPts val="0"/>
              </a:spcAft>
              <a:buSzPts val="2400"/>
              <a:buNone/>
            </a:pPr>
            <a:endParaRPr dirty="0"/>
          </a:p>
        </p:txBody>
      </p:sp>
    </p:spTree>
    <p:extLst>
      <p:ext uri="{BB962C8B-B14F-4D97-AF65-F5344CB8AC3E}">
        <p14:creationId xmlns:p14="http://schemas.microsoft.com/office/powerpoint/2010/main" val="155545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DDF14-7DFE-A941-8193-A99E378ED9B4}"/>
              </a:ext>
            </a:extLst>
          </p:cNvPr>
          <p:cNvSpPr>
            <a:spLocks noGrp="1"/>
          </p:cNvSpPr>
          <p:nvPr>
            <p:ph type="title"/>
          </p:nvPr>
        </p:nvSpPr>
        <p:spPr/>
        <p:txBody>
          <a:bodyPr/>
          <a:lstStyle/>
          <a:p>
            <a:r>
              <a:rPr lang="en-US" dirty="0"/>
              <a:t>Title IX Complaint</a:t>
            </a:r>
          </a:p>
        </p:txBody>
      </p:sp>
      <p:sp>
        <p:nvSpPr>
          <p:cNvPr id="3" name="Content Placeholder 2">
            <a:extLst>
              <a:ext uri="{FF2B5EF4-FFF2-40B4-BE49-F238E27FC236}">
                <a16:creationId xmlns:a16="http://schemas.microsoft.com/office/drawing/2014/main" id="{3FBFDBDD-9CAF-7248-9DB6-BEF736563F9F}"/>
              </a:ext>
            </a:extLst>
          </p:cNvPr>
          <p:cNvSpPr>
            <a:spLocks noGrp="1"/>
          </p:cNvSpPr>
          <p:nvPr>
            <p:ph idx="1"/>
          </p:nvPr>
        </p:nvSpPr>
        <p:spPr/>
        <p:txBody>
          <a:bodyPr/>
          <a:lstStyle/>
          <a:p>
            <a:pPr marL="0" indent="0">
              <a:buNone/>
            </a:pPr>
            <a:r>
              <a:rPr lang="en-US" dirty="0"/>
              <a:t>What happens when you come to the ASD OEC for a Title IX complaint?</a:t>
            </a:r>
          </a:p>
          <a:p>
            <a:pPr marL="0" indent="0">
              <a:buNone/>
            </a:pPr>
            <a:endParaRPr lang="en-US" dirty="0"/>
          </a:p>
          <a:p>
            <a:pPr marL="0" indent="0">
              <a:buNone/>
            </a:pPr>
            <a:r>
              <a:rPr lang="en-US" dirty="0"/>
              <a:t>You will be informed about </a:t>
            </a:r>
          </a:p>
          <a:p>
            <a:r>
              <a:rPr lang="en-US" dirty="0"/>
              <a:t>The availability of supportive measures</a:t>
            </a:r>
          </a:p>
          <a:p>
            <a:r>
              <a:rPr lang="en-US" dirty="0"/>
              <a:t>Your right to file a complaint </a:t>
            </a:r>
          </a:p>
          <a:p>
            <a:r>
              <a:rPr lang="en-US" dirty="0"/>
              <a:t>How to file a complaint</a:t>
            </a:r>
          </a:p>
          <a:p>
            <a:endParaRPr lang="en-US" dirty="0"/>
          </a:p>
        </p:txBody>
      </p:sp>
    </p:spTree>
    <p:extLst>
      <p:ext uri="{BB962C8B-B14F-4D97-AF65-F5344CB8AC3E}">
        <p14:creationId xmlns:p14="http://schemas.microsoft.com/office/powerpoint/2010/main" val="86237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179E-7964-784A-AB9C-CE2B2E86ABA4}"/>
              </a:ext>
            </a:extLst>
          </p:cNvPr>
          <p:cNvSpPr>
            <a:spLocks noGrp="1"/>
          </p:cNvSpPr>
          <p:nvPr>
            <p:ph type="title"/>
          </p:nvPr>
        </p:nvSpPr>
        <p:spPr/>
        <p:txBody>
          <a:bodyPr/>
          <a:lstStyle/>
          <a:p>
            <a:r>
              <a:rPr lang="en-US" dirty="0"/>
              <a:t>Scenario A: Student Sexual Harassment	</a:t>
            </a:r>
          </a:p>
        </p:txBody>
      </p:sp>
      <p:sp>
        <p:nvSpPr>
          <p:cNvPr id="3" name="Content Placeholder 2">
            <a:extLst>
              <a:ext uri="{FF2B5EF4-FFF2-40B4-BE49-F238E27FC236}">
                <a16:creationId xmlns:a16="http://schemas.microsoft.com/office/drawing/2014/main" id="{A83D8F43-8BC2-464D-9077-2A8076B976E5}"/>
              </a:ext>
            </a:extLst>
          </p:cNvPr>
          <p:cNvSpPr>
            <a:spLocks noGrp="1"/>
          </p:cNvSpPr>
          <p:nvPr>
            <p:ph idx="1"/>
          </p:nvPr>
        </p:nvSpPr>
        <p:spPr/>
        <p:txBody>
          <a:bodyPr>
            <a:normAutofit fontScale="92500" lnSpcReduction="10000"/>
          </a:bodyPr>
          <a:lstStyle/>
          <a:p>
            <a:pPr marL="0" indent="0">
              <a:buNone/>
            </a:pPr>
            <a:r>
              <a:rPr lang="en-US" dirty="0"/>
              <a:t>Tom and Sally are students attending a high school basketball game. Tom makes a sexual comment about Sally’s breasts. Sally tells Tom to stop making the comments but he keeps taunting her. Sally then goes to the nearest adult who happens to be a teacher at the school and tells the teacher about the unwelcome taunts that were made by Tom. </a:t>
            </a:r>
          </a:p>
          <a:p>
            <a:pPr marL="0" indent="0">
              <a:buNone/>
            </a:pPr>
            <a:endParaRPr lang="en-US" dirty="0"/>
          </a:p>
          <a:p>
            <a:pPr marL="0" indent="0">
              <a:buNone/>
            </a:pPr>
            <a:r>
              <a:rPr lang="en-US" dirty="0"/>
              <a:t>What is the best action the teacher should take?</a:t>
            </a:r>
          </a:p>
          <a:p>
            <a:pPr marL="0" indent="0">
              <a:buNone/>
            </a:pPr>
            <a:r>
              <a:rPr lang="en-US" dirty="0"/>
              <a:t>A. Tell Sally to get a long with Tom</a:t>
            </a:r>
          </a:p>
          <a:p>
            <a:pPr marL="0" indent="0">
              <a:buNone/>
            </a:pPr>
            <a:r>
              <a:rPr lang="en-US" dirty="0"/>
              <a:t>B. Tell Sally to talk to her parents </a:t>
            </a:r>
          </a:p>
          <a:p>
            <a:pPr marL="0" indent="0">
              <a:buNone/>
            </a:pPr>
            <a:r>
              <a:rPr lang="en-US" dirty="0"/>
              <a:t>C. Go talk to Tom and his parent to end the conflict </a:t>
            </a:r>
          </a:p>
          <a:p>
            <a:pPr marL="0" indent="0">
              <a:buNone/>
            </a:pPr>
            <a:r>
              <a:rPr lang="en-US" dirty="0"/>
              <a:t>D. Immediately call the ASD OEC to report the incident</a:t>
            </a:r>
          </a:p>
          <a:p>
            <a:pPr marL="0" indent="0">
              <a:buNone/>
            </a:pPr>
            <a:endParaRPr lang="en-US" dirty="0"/>
          </a:p>
        </p:txBody>
      </p:sp>
    </p:spTree>
    <p:extLst>
      <p:ext uri="{BB962C8B-B14F-4D97-AF65-F5344CB8AC3E}">
        <p14:creationId xmlns:p14="http://schemas.microsoft.com/office/powerpoint/2010/main" val="393826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3810-3353-CF44-8848-5DD059296009}"/>
              </a:ext>
            </a:extLst>
          </p:cNvPr>
          <p:cNvSpPr>
            <a:spLocks noGrp="1"/>
          </p:cNvSpPr>
          <p:nvPr>
            <p:ph type="title"/>
          </p:nvPr>
        </p:nvSpPr>
        <p:spPr/>
        <p:txBody>
          <a:bodyPr/>
          <a:lstStyle/>
          <a:p>
            <a:r>
              <a:rPr lang="en-US" dirty="0"/>
              <a:t>Training Objectives</a:t>
            </a:r>
          </a:p>
        </p:txBody>
      </p:sp>
      <p:sp>
        <p:nvSpPr>
          <p:cNvPr id="3" name="Content Placeholder 2">
            <a:extLst>
              <a:ext uri="{FF2B5EF4-FFF2-40B4-BE49-F238E27FC236}">
                <a16:creationId xmlns:a16="http://schemas.microsoft.com/office/drawing/2014/main" id="{912E4E9F-8160-1F4F-B428-48BE5F75A3A0}"/>
              </a:ext>
            </a:extLst>
          </p:cNvPr>
          <p:cNvSpPr>
            <a:spLocks noGrp="1"/>
          </p:cNvSpPr>
          <p:nvPr>
            <p:ph idx="1"/>
          </p:nvPr>
        </p:nvSpPr>
        <p:spPr/>
        <p:txBody>
          <a:bodyPr>
            <a:normAutofit fontScale="85000" lnSpcReduction="20000"/>
          </a:bodyPr>
          <a:lstStyle/>
          <a:p>
            <a:r>
              <a:rPr lang="en-US" dirty="0"/>
              <a:t>Title IX Coordinator Information</a:t>
            </a:r>
          </a:p>
          <a:p>
            <a:r>
              <a:rPr lang="en-US" dirty="0"/>
              <a:t>What is Title XI?</a:t>
            </a:r>
          </a:p>
          <a:p>
            <a:r>
              <a:rPr lang="en-US" dirty="0"/>
              <a:t>What is the Purpose of Title IX?</a:t>
            </a:r>
          </a:p>
          <a:p>
            <a:r>
              <a:rPr lang="en-US" dirty="0"/>
              <a:t>Title IX requirements</a:t>
            </a:r>
          </a:p>
          <a:p>
            <a:r>
              <a:rPr lang="en-US" dirty="0"/>
              <a:t>Role of ASD’S Office of Equity and Compliance</a:t>
            </a:r>
          </a:p>
          <a:p>
            <a:r>
              <a:rPr lang="en-US" dirty="0"/>
              <a:t>What is Sexual Harassment?</a:t>
            </a:r>
          </a:p>
          <a:p>
            <a:r>
              <a:rPr lang="en-US" dirty="0"/>
              <a:t>What is Sexual Discrimination?</a:t>
            </a:r>
          </a:p>
          <a:p>
            <a:r>
              <a:rPr lang="en-US" dirty="0"/>
              <a:t>What is your role?</a:t>
            </a:r>
          </a:p>
          <a:p>
            <a:r>
              <a:rPr lang="en-US" dirty="0"/>
              <a:t>How to file a complaint</a:t>
            </a:r>
          </a:p>
          <a:p>
            <a:r>
              <a:rPr lang="en-US" dirty="0"/>
              <a:t>Questions </a:t>
            </a:r>
          </a:p>
          <a:p>
            <a:r>
              <a:rPr lang="en-US" dirty="0"/>
              <a:t>Key Takeaways</a:t>
            </a:r>
          </a:p>
          <a:p>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78750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5BE9-F919-C34E-98C7-09326BDAB71D}"/>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id="{1A7A9949-6B0B-FB4E-9660-6227BA833137}"/>
              </a:ext>
            </a:extLst>
          </p:cNvPr>
          <p:cNvSpPr>
            <a:spLocks noGrp="1"/>
          </p:cNvSpPr>
          <p:nvPr>
            <p:ph idx="1"/>
          </p:nvPr>
        </p:nvSpPr>
        <p:spPr/>
        <p:txBody>
          <a:bodyPr/>
          <a:lstStyle/>
          <a:p>
            <a:pPr marL="0" indent="0">
              <a:buNone/>
            </a:pPr>
            <a:r>
              <a:rPr lang="en-US" dirty="0"/>
              <a:t>D. Explanation. Any report of sexual harassment should be immediately reported to the principal, administrative staff,  ASD OEC. Once a report of sexual harassment is made the complainant will be given options for support as well as their right to file an investigation.</a:t>
            </a:r>
          </a:p>
          <a:p>
            <a:pPr marL="0" indent="0">
              <a:buNone/>
            </a:pPr>
            <a:endParaRPr lang="en-US" dirty="0"/>
          </a:p>
        </p:txBody>
      </p:sp>
    </p:spTree>
    <p:extLst>
      <p:ext uri="{BB962C8B-B14F-4D97-AF65-F5344CB8AC3E}">
        <p14:creationId xmlns:p14="http://schemas.microsoft.com/office/powerpoint/2010/main" val="44260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76E8-1CC8-D64E-AD17-AE336646F26C}"/>
              </a:ext>
            </a:extLst>
          </p:cNvPr>
          <p:cNvSpPr>
            <a:spLocks noGrp="1"/>
          </p:cNvSpPr>
          <p:nvPr>
            <p:ph type="title"/>
          </p:nvPr>
        </p:nvSpPr>
        <p:spPr/>
        <p:txBody>
          <a:bodyPr/>
          <a:lstStyle/>
          <a:p>
            <a:r>
              <a:rPr lang="en-US" dirty="0"/>
              <a:t>Scenario B: Student Sex Discrimination</a:t>
            </a:r>
          </a:p>
        </p:txBody>
      </p:sp>
      <p:sp>
        <p:nvSpPr>
          <p:cNvPr id="3" name="Content Placeholder 2">
            <a:extLst>
              <a:ext uri="{FF2B5EF4-FFF2-40B4-BE49-F238E27FC236}">
                <a16:creationId xmlns:a16="http://schemas.microsoft.com/office/drawing/2014/main" id="{EFD52FCB-B0BB-904F-A3DA-7DA79A4D3573}"/>
              </a:ext>
            </a:extLst>
          </p:cNvPr>
          <p:cNvSpPr>
            <a:spLocks noGrp="1"/>
          </p:cNvSpPr>
          <p:nvPr>
            <p:ph idx="1"/>
          </p:nvPr>
        </p:nvSpPr>
        <p:spPr/>
        <p:txBody>
          <a:bodyPr>
            <a:normAutofit fontScale="92500"/>
          </a:bodyPr>
          <a:lstStyle/>
          <a:p>
            <a:pPr marL="0" indent="0">
              <a:buNone/>
            </a:pPr>
            <a:r>
              <a:rPr lang="en-US" dirty="0"/>
              <a:t>Allegra goes to her counselor and tells the counselor that she wants to enroll in a metal working class. The counselor, not knowing Allegra, questions her saying, “are you sure, your skills might be better suited for home economics, those are the skills that you need to learn to be a good wife”. </a:t>
            </a:r>
          </a:p>
          <a:p>
            <a:pPr marL="0" indent="0">
              <a:buNone/>
            </a:pPr>
            <a:endParaRPr lang="en-US" dirty="0"/>
          </a:p>
          <a:p>
            <a:pPr marL="0" indent="0">
              <a:buNone/>
            </a:pPr>
            <a:r>
              <a:rPr lang="en-US" dirty="0"/>
              <a:t>Has the counselor sexually discriminated against Allegra?</a:t>
            </a:r>
          </a:p>
          <a:p>
            <a:pPr marL="0" indent="0">
              <a:buNone/>
            </a:pPr>
            <a:endParaRPr lang="en-US" dirty="0"/>
          </a:p>
          <a:p>
            <a:pPr marL="0" indent="0">
              <a:buNone/>
            </a:pPr>
            <a:r>
              <a:rPr lang="en-US" dirty="0"/>
              <a:t>Yes, The counselor has suggested that Allegra not enroll in a class because of her sex. In this instance Allegra should go to a teacher or admin staff to report the incident. </a:t>
            </a:r>
          </a:p>
        </p:txBody>
      </p:sp>
    </p:spTree>
    <p:extLst>
      <p:ext uri="{BB962C8B-B14F-4D97-AF65-F5344CB8AC3E}">
        <p14:creationId xmlns:p14="http://schemas.microsoft.com/office/powerpoint/2010/main" val="371218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AA48-6F95-C747-AB0C-1F8E7B06B2D1}"/>
              </a:ext>
            </a:extLst>
          </p:cNvPr>
          <p:cNvSpPr>
            <a:spLocks noGrp="1"/>
          </p:cNvSpPr>
          <p:nvPr>
            <p:ph type="title"/>
          </p:nvPr>
        </p:nvSpPr>
        <p:spPr/>
        <p:txBody>
          <a:bodyPr/>
          <a:lstStyle/>
          <a:p>
            <a:r>
              <a:rPr lang="en-US" dirty="0"/>
              <a:t>Question: Title IX Application</a:t>
            </a:r>
          </a:p>
        </p:txBody>
      </p:sp>
      <p:sp>
        <p:nvSpPr>
          <p:cNvPr id="3" name="Content Placeholder 2">
            <a:extLst>
              <a:ext uri="{FF2B5EF4-FFF2-40B4-BE49-F238E27FC236}">
                <a16:creationId xmlns:a16="http://schemas.microsoft.com/office/drawing/2014/main" id="{C88A9C48-33E4-D943-84BA-001705F355CA}"/>
              </a:ext>
            </a:extLst>
          </p:cNvPr>
          <p:cNvSpPr>
            <a:spLocks noGrp="1"/>
          </p:cNvSpPr>
          <p:nvPr>
            <p:ph idx="1"/>
          </p:nvPr>
        </p:nvSpPr>
        <p:spPr/>
        <p:txBody>
          <a:bodyPr/>
          <a:lstStyle/>
          <a:p>
            <a:pPr marL="0" indent="0">
              <a:buNone/>
            </a:pPr>
            <a:r>
              <a:rPr lang="en-US" dirty="0"/>
              <a:t>Question</a:t>
            </a:r>
          </a:p>
          <a:p>
            <a:pPr marL="0" indent="0">
              <a:buNone/>
            </a:pPr>
            <a:r>
              <a:rPr lang="en-US" dirty="0"/>
              <a:t>True or False: Title IX only applies to female students and staff members. </a:t>
            </a:r>
          </a:p>
          <a:p>
            <a:pPr marL="0" indent="0">
              <a:buNone/>
            </a:pPr>
            <a:endParaRPr lang="en-US" dirty="0"/>
          </a:p>
          <a:p>
            <a:pPr marL="0" indent="0">
              <a:buNone/>
            </a:pPr>
            <a:r>
              <a:rPr lang="en-US" dirty="0"/>
              <a:t>Answer</a:t>
            </a:r>
          </a:p>
          <a:p>
            <a:pPr marL="0" indent="0">
              <a:buNone/>
            </a:pPr>
            <a:r>
              <a:rPr lang="en-US" dirty="0"/>
              <a:t>False, Title IX applies not only to female student and staff but also male and transgender students and staff.</a:t>
            </a:r>
          </a:p>
        </p:txBody>
      </p:sp>
    </p:spTree>
    <p:extLst>
      <p:ext uri="{BB962C8B-B14F-4D97-AF65-F5344CB8AC3E}">
        <p14:creationId xmlns:p14="http://schemas.microsoft.com/office/powerpoint/2010/main" val="89841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F9F5-142B-E548-875F-56B350CEFA7E}"/>
              </a:ext>
            </a:extLst>
          </p:cNvPr>
          <p:cNvSpPr>
            <a:spLocks noGrp="1"/>
          </p:cNvSpPr>
          <p:nvPr>
            <p:ph type="title"/>
          </p:nvPr>
        </p:nvSpPr>
        <p:spPr/>
        <p:txBody>
          <a:bodyPr/>
          <a:lstStyle/>
          <a:p>
            <a:r>
              <a:rPr lang="en-US" dirty="0"/>
              <a:t>Question: Subject of Title IX</a:t>
            </a:r>
          </a:p>
        </p:txBody>
      </p:sp>
      <p:sp>
        <p:nvSpPr>
          <p:cNvPr id="3" name="Content Placeholder 2">
            <a:extLst>
              <a:ext uri="{FF2B5EF4-FFF2-40B4-BE49-F238E27FC236}">
                <a16:creationId xmlns:a16="http://schemas.microsoft.com/office/drawing/2014/main" id="{4B545C47-86BF-8A46-A102-1A911E0A2AB6}"/>
              </a:ext>
            </a:extLst>
          </p:cNvPr>
          <p:cNvSpPr>
            <a:spLocks noGrp="1"/>
          </p:cNvSpPr>
          <p:nvPr>
            <p:ph idx="1"/>
          </p:nvPr>
        </p:nvSpPr>
        <p:spPr/>
        <p:txBody>
          <a:bodyPr>
            <a:normAutofit/>
          </a:bodyPr>
          <a:lstStyle/>
          <a:p>
            <a:pPr marL="0" indent="0">
              <a:buNone/>
            </a:pPr>
            <a:r>
              <a:rPr lang="en-US" dirty="0"/>
              <a:t>Question</a:t>
            </a:r>
          </a:p>
          <a:p>
            <a:pPr marL="0" indent="0">
              <a:buNone/>
            </a:pPr>
            <a:r>
              <a:rPr lang="en-US" dirty="0"/>
              <a:t>True or False: Title IX address racial discrimination</a:t>
            </a:r>
          </a:p>
          <a:p>
            <a:pPr marL="0" indent="0">
              <a:buNone/>
            </a:pPr>
            <a:endParaRPr lang="en-US" dirty="0"/>
          </a:p>
          <a:p>
            <a:pPr marL="0" indent="0">
              <a:buNone/>
            </a:pPr>
            <a:r>
              <a:rPr lang="en-US" dirty="0"/>
              <a:t>Answer </a:t>
            </a:r>
          </a:p>
          <a:p>
            <a:pPr marL="0" indent="0">
              <a:buNone/>
            </a:pPr>
            <a:r>
              <a:rPr lang="en-US" dirty="0"/>
              <a:t>False </a:t>
            </a:r>
          </a:p>
          <a:p>
            <a:pPr marL="0" indent="0">
              <a:buNone/>
            </a:pPr>
            <a:r>
              <a:rPr lang="en-US" dirty="0"/>
              <a:t>Title IX only addresses sex discrimination </a:t>
            </a:r>
          </a:p>
          <a:p>
            <a:pPr marL="0" indent="0">
              <a:buNone/>
            </a:pPr>
            <a:r>
              <a:rPr lang="en-US" dirty="0"/>
              <a:t>“No person shall, on the basis of sex, be excluded from participation in, be denied the benefits of, or be subjected to discrimination under any education program or activity receiving Federal financial assistance.” </a:t>
            </a:r>
          </a:p>
          <a:p>
            <a:pPr marL="0" indent="0">
              <a:buNone/>
            </a:pPr>
            <a:endParaRPr lang="en-US" dirty="0"/>
          </a:p>
        </p:txBody>
      </p:sp>
    </p:spTree>
    <p:extLst>
      <p:ext uri="{BB962C8B-B14F-4D97-AF65-F5344CB8AC3E}">
        <p14:creationId xmlns:p14="http://schemas.microsoft.com/office/powerpoint/2010/main" val="404992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81226b3be0_0_0"/>
          <p:cNvSpPr txBox="1">
            <a:spLocks noGrp="1"/>
          </p:cNvSpPr>
          <p:nvPr>
            <p:ph type="title"/>
          </p:nvPr>
        </p:nvSpPr>
        <p:spPr>
          <a:xfrm>
            <a:off x="382293" y="365126"/>
            <a:ext cx="11375700" cy="63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Takeaways</a:t>
            </a:r>
            <a:endParaRPr/>
          </a:p>
        </p:txBody>
      </p:sp>
      <p:sp>
        <p:nvSpPr>
          <p:cNvPr id="248" name="Google Shape;248;g81226b3be0_0_0"/>
          <p:cNvSpPr txBox="1">
            <a:spLocks noGrp="1"/>
          </p:cNvSpPr>
          <p:nvPr>
            <p:ph type="body" idx="1"/>
          </p:nvPr>
        </p:nvSpPr>
        <p:spPr>
          <a:xfrm>
            <a:off x="322143" y="1123626"/>
            <a:ext cx="11375700" cy="54333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3100" dirty="0"/>
              <a:t>ASD’s Office of Equity and Compliance manages, coordinates, and investigates matters regarding equal employment laws and policies. </a:t>
            </a:r>
            <a:endParaRPr sz="3100" dirty="0"/>
          </a:p>
          <a:p>
            <a:pPr marL="457200" lvl="0" indent="0" algn="l" rtl="0">
              <a:spcBef>
                <a:spcPts val="1000"/>
              </a:spcBef>
              <a:spcAft>
                <a:spcPts val="0"/>
              </a:spcAft>
              <a:buNone/>
            </a:pPr>
            <a:endParaRPr sz="3100" dirty="0"/>
          </a:p>
          <a:p>
            <a:pPr marL="457200" lvl="0" indent="-381000" algn="l" rtl="0">
              <a:spcBef>
                <a:spcPts val="1000"/>
              </a:spcBef>
              <a:spcAft>
                <a:spcPts val="0"/>
              </a:spcAft>
              <a:buSzPts val="2400"/>
              <a:buChar char="•"/>
            </a:pPr>
            <a:r>
              <a:rPr lang="en-US" sz="3100" dirty="0"/>
              <a:t>If you  have a feeling that you have been treated differently based on sex </a:t>
            </a:r>
            <a:r>
              <a:rPr lang="en-US" sz="3100" b="1" dirty="0"/>
              <a:t>immediately</a:t>
            </a:r>
            <a:r>
              <a:rPr lang="en-US" sz="3100" dirty="0"/>
              <a:t> talk to your supervisor, teacher, admin staff or call the OEC. </a:t>
            </a:r>
            <a:endParaRPr sz="3100" dirty="0"/>
          </a:p>
          <a:p>
            <a:pPr marL="457200" lvl="0" indent="0" algn="l" rtl="0">
              <a:spcBef>
                <a:spcPts val="1000"/>
              </a:spcBef>
              <a:spcAft>
                <a:spcPts val="0"/>
              </a:spcAft>
              <a:buNone/>
            </a:pPr>
            <a:endParaRPr sz="3100" dirty="0"/>
          </a:p>
          <a:p>
            <a:pPr marL="457200" lvl="0" indent="-381000" algn="l" rtl="0">
              <a:spcBef>
                <a:spcPts val="1000"/>
              </a:spcBef>
              <a:spcAft>
                <a:spcPts val="0"/>
              </a:spcAft>
              <a:buSzPts val="2400"/>
              <a:buChar char="•"/>
            </a:pPr>
            <a:r>
              <a:rPr lang="en-US" sz="3100" dirty="0"/>
              <a:t>If you need guidance before making a decision call the Office of Equity and Compliance.</a:t>
            </a:r>
            <a:endParaRPr sz="31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24524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1261"/>
            <a:ext cx="9144000" cy="858837"/>
          </a:xfrm>
        </p:spPr>
        <p:txBody>
          <a:bodyPr>
            <a:normAutofit/>
          </a:bodyPr>
          <a:lstStyle/>
          <a:p>
            <a:r>
              <a:rPr lang="en-US" sz="4400" dirty="0"/>
              <a:t>Office Of Equity and Compliance</a:t>
            </a:r>
          </a:p>
        </p:txBody>
      </p:sp>
      <p:sp>
        <p:nvSpPr>
          <p:cNvPr id="3" name="Subtitle 2"/>
          <p:cNvSpPr>
            <a:spLocks noGrp="1"/>
          </p:cNvSpPr>
          <p:nvPr>
            <p:ph type="subTitle" idx="1"/>
          </p:nvPr>
        </p:nvSpPr>
        <p:spPr>
          <a:xfrm>
            <a:off x="1524000" y="1652467"/>
            <a:ext cx="9144000" cy="5058884"/>
          </a:xfrm>
        </p:spPr>
        <p:txBody>
          <a:bodyPr>
            <a:normAutofit/>
          </a:bodyPr>
          <a:lstStyle/>
          <a:p>
            <a:r>
              <a:rPr lang="en-US" dirty="0"/>
              <a:t>Phone. 742-4132</a:t>
            </a:r>
          </a:p>
          <a:p>
            <a:r>
              <a:rPr lang="en-US" dirty="0"/>
              <a:t>Fax. .907.742.4226</a:t>
            </a:r>
            <a:br>
              <a:rPr lang="en-US" dirty="0"/>
            </a:br>
            <a:endParaRPr lang="en-US" dirty="0"/>
          </a:p>
          <a:p>
            <a:r>
              <a:rPr lang="en-US" dirty="0">
                <a:hlinkClick r:id="rId2"/>
              </a:rPr>
              <a:t>Equity@asdk12.org</a:t>
            </a:r>
            <a:endParaRPr lang="en-US" dirty="0"/>
          </a:p>
          <a:p>
            <a:endParaRPr lang="en-US" dirty="0"/>
          </a:p>
          <a:p>
            <a:pPr algn="l"/>
            <a:r>
              <a:rPr lang="en-US" dirty="0"/>
              <a:t>Title IX Coordinator -		Donte Powell </a:t>
            </a:r>
          </a:p>
          <a:p>
            <a:pPr algn="l"/>
            <a:r>
              <a:rPr lang="en-US" dirty="0"/>
              <a:t>				Powell_Donte@asdk12.org</a:t>
            </a:r>
          </a:p>
          <a:p>
            <a:pPr algn="l"/>
            <a:r>
              <a:rPr lang="en-US" dirty="0"/>
              <a:t>				Phone. 742-4440</a:t>
            </a:r>
          </a:p>
          <a:p>
            <a:pPr algn="l"/>
            <a:r>
              <a:rPr lang="en-US" dirty="0"/>
              <a:t>				Cell. 907 310-9987</a:t>
            </a:r>
          </a:p>
          <a:p>
            <a:endParaRPr lang="en-US" dirty="0"/>
          </a:p>
          <a:p>
            <a:endParaRPr lang="en-US" dirty="0"/>
          </a:p>
        </p:txBody>
      </p:sp>
    </p:spTree>
    <p:extLst>
      <p:ext uri="{BB962C8B-B14F-4D97-AF65-F5344CB8AC3E}">
        <p14:creationId xmlns:p14="http://schemas.microsoft.com/office/powerpoint/2010/main" val="398213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3E89-F4E4-284E-B60F-D35D21773AC2}"/>
              </a:ext>
            </a:extLst>
          </p:cNvPr>
          <p:cNvSpPr>
            <a:spLocks noGrp="1"/>
          </p:cNvSpPr>
          <p:nvPr>
            <p:ph type="title"/>
          </p:nvPr>
        </p:nvSpPr>
        <p:spPr/>
        <p:txBody>
          <a:bodyPr/>
          <a:lstStyle/>
          <a:p>
            <a:r>
              <a:rPr lang="en-US" dirty="0"/>
              <a:t>What is “Title IX”?</a:t>
            </a:r>
          </a:p>
        </p:txBody>
      </p:sp>
      <p:sp>
        <p:nvSpPr>
          <p:cNvPr id="3" name="Content Placeholder 2">
            <a:extLst>
              <a:ext uri="{FF2B5EF4-FFF2-40B4-BE49-F238E27FC236}">
                <a16:creationId xmlns:a16="http://schemas.microsoft.com/office/drawing/2014/main" id="{3974544F-7C85-0D45-B669-5B4E28F3472F}"/>
              </a:ext>
            </a:extLst>
          </p:cNvPr>
          <p:cNvSpPr>
            <a:spLocks noGrp="1"/>
          </p:cNvSpPr>
          <p:nvPr>
            <p:ph idx="1"/>
          </p:nvPr>
        </p:nvSpPr>
        <p:spPr/>
        <p:txBody>
          <a:bodyPr>
            <a:normAutofit fontScale="92500" lnSpcReduction="10000"/>
          </a:bodyPr>
          <a:lstStyle/>
          <a:p>
            <a:pPr mar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a:t>
            </a:r>
            <a:r>
              <a:rPr lang="en-US" i="1" dirty="0"/>
              <a:t>Cornell Law School's Legal Information Institute (20 U.S. Code § 1681 - Sex)</a:t>
            </a:r>
            <a:endParaRPr lang="en-US" dirty="0"/>
          </a:p>
          <a:p>
            <a:r>
              <a:rPr lang="en-US" dirty="0"/>
              <a:t>“Title IX” refers to a federal civil rights law that was passed as part of the Education Amendments of 1972.</a:t>
            </a:r>
          </a:p>
          <a:p>
            <a:r>
              <a:rPr lang="en-US" dirty="0"/>
              <a:t>Title IX prohibits discrimination on the basis of sex in any federally funded education program or activity.</a:t>
            </a:r>
          </a:p>
          <a:p>
            <a:r>
              <a:rPr lang="en-US" dirty="0"/>
              <a:t>Title IX recognizes sexual harassment and assault as a form of sex discrimination. </a:t>
            </a:r>
          </a:p>
          <a:p>
            <a:pPr marL="0" indent="0">
              <a:buNone/>
            </a:pPr>
            <a:endParaRPr lang="en-US" dirty="0"/>
          </a:p>
          <a:p>
            <a:endParaRPr lang="en-US" dirty="0"/>
          </a:p>
        </p:txBody>
      </p:sp>
      <p:pic>
        <p:nvPicPr>
          <p:cNvPr id="4" name="Picture 3">
            <a:extLst>
              <a:ext uri="{FF2B5EF4-FFF2-40B4-BE49-F238E27FC236}">
                <a16:creationId xmlns:a16="http://schemas.microsoft.com/office/drawing/2014/main" id="{026D8F83-0E87-524B-BA1E-CE5B75A23056}"/>
              </a:ext>
            </a:extLst>
          </p:cNvPr>
          <p:cNvPicPr>
            <a:picLocks noChangeAspect="1"/>
          </p:cNvPicPr>
          <p:nvPr/>
        </p:nvPicPr>
        <p:blipFill>
          <a:blip r:embed="rId2"/>
          <a:stretch>
            <a:fillRect/>
          </a:stretch>
        </p:blipFill>
        <p:spPr>
          <a:xfrm>
            <a:off x="7564004" y="215172"/>
            <a:ext cx="2217305" cy="1475516"/>
          </a:xfrm>
          <a:prstGeom prst="rect">
            <a:avLst/>
          </a:prstGeom>
        </p:spPr>
      </p:pic>
    </p:spTree>
    <p:extLst>
      <p:ext uri="{BB962C8B-B14F-4D97-AF65-F5344CB8AC3E}">
        <p14:creationId xmlns:p14="http://schemas.microsoft.com/office/powerpoint/2010/main" val="177231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6D3E-B533-2D4E-AE7B-06FC18388A30}"/>
              </a:ext>
            </a:extLst>
          </p:cNvPr>
          <p:cNvSpPr>
            <a:spLocks noGrp="1"/>
          </p:cNvSpPr>
          <p:nvPr>
            <p:ph type="title"/>
          </p:nvPr>
        </p:nvSpPr>
        <p:spPr/>
        <p:txBody>
          <a:bodyPr/>
          <a:lstStyle/>
          <a:p>
            <a:r>
              <a:rPr lang="en-US" dirty="0"/>
              <a:t>Purpose of Title IX</a:t>
            </a:r>
          </a:p>
        </p:txBody>
      </p:sp>
      <p:sp>
        <p:nvSpPr>
          <p:cNvPr id="3" name="Content Placeholder 2">
            <a:extLst>
              <a:ext uri="{FF2B5EF4-FFF2-40B4-BE49-F238E27FC236}">
                <a16:creationId xmlns:a16="http://schemas.microsoft.com/office/drawing/2014/main" id="{AEA03F8E-A3A4-BE42-B412-629B69908479}"/>
              </a:ext>
            </a:extLst>
          </p:cNvPr>
          <p:cNvSpPr>
            <a:spLocks noGrp="1"/>
          </p:cNvSpPr>
          <p:nvPr>
            <p:ph idx="1"/>
          </p:nvPr>
        </p:nvSpPr>
        <p:spPr/>
        <p:txBody>
          <a:bodyPr/>
          <a:lstStyle/>
          <a:p>
            <a:r>
              <a:rPr lang="en-US" dirty="0"/>
              <a:t>Title IX prohibits discrimination in schools, colleges, universities and other educational agencies that receive federal funds</a:t>
            </a:r>
          </a:p>
          <a:p>
            <a:r>
              <a:rPr lang="en-US" dirty="0"/>
              <a:t>Some key areas</a:t>
            </a:r>
            <a:r>
              <a:rPr lang="en-US" dirty="0">
                <a:solidFill>
                  <a:schemeClr val="accent2"/>
                </a:solidFill>
              </a:rPr>
              <a:t> </a:t>
            </a:r>
            <a:r>
              <a:rPr lang="en-US" dirty="0"/>
              <a:t>where discrimination is prohibited by Title IX are: recruitment, admissions, and counseling; financial assistance; athletics; sex-based harassment; treatment of pregnant and parenting students; discipline; single-sex education; and employment</a:t>
            </a:r>
          </a:p>
          <a:p>
            <a:endParaRPr lang="en-US" dirty="0"/>
          </a:p>
          <a:p>
            <a:r>
              <a:rPr lang="en-US" dirty="0"/>
              <a:t>https://</a:t>
            </a:r>
            <a:r>
              <a:rPr lang="en-US" dirty="0" err="1"/>
              <a:t>www.youtube.com</a:t>
            </a:r>
            <a:r>
              <a:rPr lang="en-US" dirty="0"/>
              <a:t>/</a:t>
            </a:r>
            <a:r>
              <a:rPr lang="en-US" dirty="0" err="1"/>
              <a:t>watch?v</a:t>
            </a:r>
            <a:r>
              <a:rPr lang="en-US" dirty="0"/>
              <a:t>=QDiU38N88uE</a:t>
            </a:r>
          </a:p>
          <a:p>
            <a:endParaRPr lang="en-US" dirty="0"/>
          </a:p>
        </p:txBody>
      </p:sp>
    </p:spTree>
    <p:extLst>
      <p:ext uri="{BB962C8B-B14F-4D97-AF65-F5344CB8AC3E}">
        <p14:creationId xmlns:p14="http://schemas.microsoft.com/office/powerpoint/2010/main" val="49956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EF4F-A174-9F42-B878-3A4E4AA7D315}"/>
              </a:ext>
            </a:extLst>
          </p:cNvPr>
          <p:cNvSpPr>
            <a:spLocks noGrp="1"/>
          </p:cNvSpPr>
          <p:nvPr>
            <p:ph type="title"/>
          </p:nvPr>
        </p:nvSpPr>
        <p:spPr/>
        <p:txBody>
          <a:bodyPr/>
          <a:lstStyle/>
          <a:p>
            <a:r>
              <a:rPr lang="en-US" dirty="0"/>
              <a:t>Title IX Final Regulations</a:t>
            </a:r>
          </a:p>
        </p:txBody>
      </p:sp>
      <p:sp>
        <p:nvSpPr>
          <p:cNvPr id="3" name="Text Placeholder 2">
            <a:extLst>
              <a:ext uri="{FF2B5EF4-FFF2-40B4-BE49-F238E27FC236}">
                <a16:creationId xmlns:a16="http://schemas.microsoft.com/office/drawing/2014/main" id="{796B3DD9-0D8C-5B4A-870D-078D9BF102F2}"/>
              </a:ext>
            </a:extLst>
          </p:cNvPr>
          <p:cNvSpPr>
            <a:spLocks noGrp="1"/>
          </p:cNvSpPr>
          <p:nvPr>
            <p:ph type="body" idx="1"/>
          </p:nvPr>
        </p:nvSpPr>
        <p:spPr/>
        <p:txBody>
          <a:bodyPr/>
          <a:lstStyle/>
          <a:p>
            <a:r>
              <a:rPr lang="en-US" dirty="0"/>
              <a:t>On May 6, 2020, the US Department of Education issued final regulations for Title IX. </a:t>
            </a:r>
          </a:p>
          <a:p>
            <a:r>
              <a:rPr lang="en-US" dirty="0"/>
              <a:t>The major changes caused by the Final Regulations include: </a:t>
            </a:r>
          </a:p>
          <a:p>
            <a:pPr lvl="1"/>
            <a:r>
              <a:rPr lang="en-US" dirty="0"/>
              <a:t>Broadened definition of Sexual Harassment</a:t>
            </a:r>
          </a:p>
          <a:p>
            <a:pPr lvl="1"/>
            <a:r>
              <a:rPr lang="en-US" dirty="0"/>
              <a:t>Codified Title IX Grievance Process </a:t>
            </a:r>
          </a:p>
          <a:p>
            <a:pPr lvl="1"/>
            <a:r>
              <a:rPr lang="en-US" dirty="0"/>
              <a:t>Reporting standard </a:t>
            </a:r>
            <a:r>
              <a:rPr lang="en-US"/>
              <a:t>for schools</a:t>
            </a:r>
            <a:endParaRPr lang="en-US" dirty="0"/>
          </a:p>
          <a:p>
            <a:pPr marL="571500" lvl="1" indent="0">
              <a:buNone/>
            </a:pPr>
            <a:endParaRPr lang="en-US" dirty="0"/>
          </a:p>
          <a:p>
            <a:pPr marL="571500" lvl="1" indent="0">
              <a:buNone/>
            </a:pPr>
            <a:r>
              <a:rPr lang="en-US" dirty="0">
                <a:hlinkClick r:id="rId2"/>
              </a:rPr>
              <a:t>US Department of Education Title IX Final Regualtions Resource Page</a:t>
            </a:r>
            <a:endParaRPr lang="en-US" dirty="0"/>
          </a:p>
        </p:txBody>
      </p:sp>
    </p:spTree>
    <p:extLst>
      <p:ext uri="{BB962C8B-B14F-4D97-AF65-F5344CB8AC3E}">
        <p14:creationId xmlns:p14="http://schemas.microsoft.com/office/powerpoint/2010/main" val="424094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02693" y="347306"/>
            <a:ext cx="5801307" cy="6452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buClrTx/>
              <a:defRPr/>
            </a:pPr>
            <a:r>
              <a:rPr lang="en-US" sz="4000" dirty="0">
                <a:solidFill>
                  <a:srgbClr val="004695"/>
                </a:solidFill>
                <a:latin typeface="Arial" panose="020B0604020202020204"/>
              </a:rPr>
              <a:t>Title IX</a:t>
            </a:r>
          </a:p>
        </p:txBody>
      </p:sp>
      <p:sp>
        <p:nvSpPr>
          <p:cNvPr id="5" name="Content Placeholder 2"/>
          <p:cNvSpPr txBox="1">
            <a:spLocks/>
          </p:cNvSpPr>
          <p:nvPr/>
        </p:nvSpPr>
        <p:spPr>
          <a:xfrm>
            <a:off x="351736" y="1304731"/>
            <a:ext cx="6063731" cy="4114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206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206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4"/>
                </a:solidFill>
              </a:rPr>
              <a:t>K-12 School Districts are required to:</a:t>
            </a:r>
          </a:p>
          <a:p>
            <a:endParaRPr lang="en-US" sz="1050" dirty="0"/>
          </a:p>
          <a:p>
            <a:pPr lvl="1">
              <a:buFont typeface="Courier New" panose="02070309020205020404" pitchFamily="49" charset="0"/>
              <a:buChar char="o"/>
            </a:pPr>
            <a:r>
              <a:rPr lang="en-US" sz="2400" dirty="0"/>
              <a:t>Prevent and respond to claims of sexual harassment and sex discrimination</a:t>
            </a:r>
          </a:p>
          <a:p>
            <a:pPr lvl="1">
              <a:buFont typeface="Courier New" panose="02070309020205020404" pitchFamily="49" charset="0"/>
              <a:buChar char="o"/>
            </a:pPr>
            <a:endParaRPr lang="en-US" sz="2800" dirty="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400" dirty="0"/>
          </a:p>
          <a:p>
            <a:pPr lvl="1">
              <a:buFont typeface="Courier New" panose="02070309020205020404" pitchFamily="49" charset="0"/>
              <a:buChar char="o"/>
            </a:pPr>
            <a:r>
              <a:rPr lang="en-US" sz="2400" dirty="0"/>
              <a:t>Provide male and female students an equitable opportunity to participate in athletics and school sponsored activities</a:t>
            </a:r>
          </a:p>
          <a:p>
            <a:endParaRPr lang="en-US" dirty="0"/>
          </a:p>
        </p:txBody>
      </p:sp>
      <p:pic>
        <p:nvPicPr>
          <p:cNvPr id="6" name="Picture 5"/>
          <p:cNvPicPr>
            <a:picLocks noChangeAspect="1"/>
          </p:cNvPicPr>
          <p:nvPr/>
        </p:nvPicPr>
        <p:blipFill>
          <a:blip r:embed="rId3"/>
          <a:stretch>
            <a:fillRect/>
          </a:stretch>
        </p:blipFill>
        <p:spPr>
          <a:xfrm>
            <a:off x="6718621" y="1339255"/>
            <a:ext cx="3914775" cy="1171575"/>
          </a:xfrm>
          <a:prstGeom prst="rect">
            <a:avLst/>
          </a:prstGeom>
        </p:spPr>
      </p:pic>
      <p:pic>
        <p:nvPicPr>
          <p:cNvPr id="9" name="Picture 8"/>
          <p:cNvPicPr>
            <a:picLocks noChangeAspect="1"/>
          </p:cNvPicPr>
          <p:nvPr/>
        </p:nvPicPr>
        <p:blipFill>
          <a:blip r:embed="rId4"/>
          <a:stretch>
            <a:fillRect/>
          </a:stretch>
        </p:blipFill>
        <p:spPr>
          <a:xfrm>
            <a:off x="6970487" y="3626888"/>
            <a:ext cx="2867025" cy="1590675"/>
          </a:xfrm>
          <a:prstGeom prst="rect">
            <a:avLst/>
          </a:prstGeom>
        </p:spPr>
      </p:pic>
    </p:spTree>
    <p:extLst>
      <p:ext uri="{BB962C8B-B14F-4D97-AF65-F5344CB8AC3E}">
        <p14:creationId xmlns:p14="http://schemas.microsoft.com/office/powerpoint/2010/main" val="399046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3697904" y="278970"/>
            <a:ext cx="8060144" cy="12166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4695"/>
              </a:buClr>
              <a:buSzPts val="4000"/>
              <a:buFont typeface="Arial"/>
              <a:buNone/>
            </a:pPr>
            <a:r>
              <a:rPr lang="en-US" dirty="0">
                <a:solidFill>
                  <a:srgbClr val="004695"/>
                </a:solidFill>
              </a:rPr>
              <a:t>Role of ASD’s Office of Equity and Compliance</a:t>
            </a:r>
            <a:endParaRPr dirty="0">
              <a:solidFill>
                <a:srgbClr val="004695"/>
              </a:solidFill>
            </a:endParaRPr>
          </a:p>
        </p:txBody>
      </p:sp>
      <p:sp>
        <p:nvSpPr>
          <p:cNvPr id="168" name="Google Shape;168;p11"/>
          <p:cNvSpPr txBox="1">
            <a:spLocks noGrp="1"/>
          </p:cNvSpPr>
          <p:nvPr>
            <p:ph type="body" idx="1"/>
          </p:nvPr>
        </p:nvSpPr>
        <p:spPr>
          <a:xfrm>
            <a:off x="3697904" y="1565329"/>
            <a:ext cx="8060144" cy="49827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55E69"/>
              </a:buClr>
              <a:buSzPts val="2400"/>
              <a:buNone/>
            </a:pPr>
            <a:r>
              <a:rPr lang="en-US" sz="2400" b="1" dirty="0">
                <a:solidFill>
                  <a:srgbClr val="455E69"/>
                </a:solidFill>
              </a:rPr>
              <a:t>Ensure</a:t>
            </a:r>
            <a:r>
              <a:rPr lang="en-US" sz="2400" dirty="0"/>
              <a:t> ASD complies with all local, state, and federal equal employment opportunity, equal educational opportunity, and non-discrimination laws Including Title IX. </a:t>
            </a:r>
            <a:endParaRPr dirty="0"/>
          </a:p>
          <a:p>
            <a:pPr marL="0" lvl="0" indent="0" algn="l" rtl="0">
              <a:lnSpc>
                <a:spcPct val="90000"/>
              </a:lnSpc>
              <a:spcBef>
                <a:spcPts val="1000"/>
              </a:spcBef>
              <a:spcAft>
                <a:spcPts val="0"/>
              </a:spcAft>
              <a:buClr>
                <a:srgbClr val="002060"/>
              </a:buClr>
              <a:buSzPts val="2400"/>
              <a:buNone/>
            </a:pPr>
            <a:endParaRPr sz="2400" dirty="0"/>
          </a:p>
          <a:p>
            <a:pPr marL="0" lvl="0" indent="0" algn="l" rtl="0">
              <a:lnSpc>
                <a:spcPct val="90000"/>
              </a:lnSpc>
              <a:spcBef>
                <a:spcPts val="1000"/>
              </a:spcBef>
              <a:spcAft>
                <a:spcPts val="0"/>
              </a:spcAft>
              <a:buClr>
                <a:srgbClr val="455E69"/>
              </a:buClr>
              <a:buSzPts val="2400"/>
              <a:buNone/>
            </a:pPr>
            <a:r>
              <a:rPr lang="en-US" sz="2400" b="1" dirty="0">
                <a:solidFill>
                  <a:srgbClr val="455E69"/>
                </a:solidFill>
              </a:rPr>
              <a:t>Coordinate</a:t>
            </a:r>
            <a:r>
              <a:rPr lang="en-US" sz="2400" dirty="0"/>
              <a:t> with all ASD departments and schools in efforts to remove barriers to employment and educational opportunities. </a:t>
            </a:r>
            <a:endParaRPr sz="2400" dirty="0"/>
          </a:p>
          <a:p>
            <a:pPr marL="0" lvl="0" indent="0" algn="l" rtl="0">
              <a:lnSpc>
                <a:spcPct val="90000"/>
              </a:lnSpc>
              <a:spcBef>
                <a:spcPts val="1000"/>
              </a:spcBef>
              <a:spcAft>
                <a:spcPts val="0"/>
              </a:spcAft>
              <a:buClr>
                <a:srgbClr val="002060"/>
              </a:buClr>
              <a:buSzPts val="2400"/>
              <a:buNone/>
            </a:pPr>
            <a:endParaRPr sz="2400" dirty="0"/>
          </a:p>
          <a:p>
            <a:pPr marL="0" lvl="0" indent="0" algn="l" rtl="0">
              <a:lnSpc>
                <a:spcPct val="90000"/>
              </a:lnSpc>
              <a:spcBef>
                <a:spcPts val="1000"/>
              </a:spcBef>
              <a:spcAft>
                <a:spcPts val="0"/>
              </a:spcAft>
              <a:buClr>
                <a:srgbClr val="455E69"/>
              </a:buClr>
              <a:buSzPts val="2400"/>
              <a:buNone/>
            </a:pPr>
            <a:r>
              <a:rPr lang="en-US" sz="2400" b="1" dirty="0">
                <a:solidFill>
                  <a:srgbClr val="455E69"/>
                </a:solidFill>
              </a:rPr>
              <a:t>Investigate</a:t>
            </a:r>
            <a:r>
              <a:rPr lang="en-US" sz="2400" dirty="0"/>
              <a:t> instances where people feel they have been treated differently and violations of equal employment laws</a:t>
            </a:r>
            <a:endParaRPr sz="2400" dirty="0"/>
          </a:p>
          <a:p>
            <a:pPr marL="0" lvl="0" indent="0" algn="l" rtl="0">
              <a:lnSpc>
                <a:spcPct val="90000"/>
              </a:lnSpc>
              <a:spcBef>
                <a:spcPts val="1000"/>
              </a:spcBef>
              <a:spcAft>
                <a:spcPts val="0"/>
              </a:spcAft>
              <a:buClr>
                <a:srgbClr val="002060"/>
              </a:buClr>
              <a:buSzPts val="1800"/>
              <a:buNone/>
            </a:pPr>
            <a:endParaRPr sz="1800" dirty="0"/>
          </a:p>
        </p:txBody>
      </p:sp>
    </p:spTree>
    <p:extLst>
      <p:ext uri="{BB962C8B-B14F-4D97-AF65-F5344CB8AC3E}">
        <p14:creationId xmlns:p14="http://schemas.microsoft.com/office/powerpoint/2010/main" val="182040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What Is Sexual Harassment?</a:t>
            </a:r>
          </a:p>
        </p:txBody>
      </p:sp>
      <p:sp>
        <p:nvSpPr>
          <p:cNvPr id="6" name="Content Placeholder 2"/>
          <p:cNvSpPr>
            <a:spLocks noGrp="1"/>
          </p:cNvSpPr>
          <p:nvPr>
            <p:ph type="body" idx="1"/>
          </p:nvPr>
        </p:nvSpPr>
        <p:spPr>
          <a:xfrm>
            <a:off x="838200" y="1825625"/>
            <a:ext cx="10515600" cy="4351338"/>
          </a:xfrm>
        </p:spPr>
        <p:txBody>
          <a:bodyPr/>
          <a:lstStyle/>
          <a:p>
            <a:pPr marL="514350" indent="-514350">
              <a:buAutoNum type="arabicPeriod"/>
            </a:pPr>
            <a:r>
              <a:rPr lang="en-US" dirty="0"/>
              <a:t>Any instance of </a:t>
            </a:r>
            <a:r>
              <a:rPr lang="en-US" i="1" dirty="0"/>
              <a:t>quid pro quo </a:t>
            </a:r>
            <a:r>
              <a:rPr lang="en-US" dirty="0"/>
              <a:t>harassment by a school’s employee</a:t>
            </a:r>
          </a:p>
          <a:p>
            <a:pPr marL="514350" indent="-514350">
              <a:buAutoNum type="arabicPeriod"/>
            </a:pPr>
            <a:r>
              <a:rPr lang="en-US" dirty="0"/>
              <a:t>Any unwelcome conduct that a reasonable person would find so severe pervasive, and objectively offensive that it denies a person equal educational access</a:t>
            </a:r>
          </a:p>
          <a:p>
            <a:pPr marL="514350" indent="-514350">
              <a:buAutoNum type="arabicPeriod"/>
            </a:pPr>
            <a:r>
              <a:rPr lang="en-US" dirty="0"/>
              <a:t>Any instance of sexual assault (as defined in the </a:t>
            </a:r>
            <a:r>
              <a:rPr lang="en-US" dirty="0" err="1"/>
              <a:t>Clery</a:t>
            </a:r>
            <a:r>
              <a:rPr lang="en-US" dirty="0"/>
              <a:t> Act), dating violence, domestic violence, or stalking as defined  in the Violence Against Women Act (VAWA)</a:t>
            </a:r>
          </a:p>
        </p:txBody>
      </p:sp>
      <p:pic>
        <p:nvPicPr>
          <p:cNvPr id="4" name="Picture 3"/>
          <p:cNvPicPr>
            <a:picLocks noChangeAspect="1"/>
          </p:cNvPicPr>
          <p:nvPr/>
        </p:nvPicPr>
        <p:blipFill>
          <a:blip r:embed="rId3"/>
          <a:stretch>
            <a:fillRect/>
          </a:stretch>
        </p:blipFill>
        <p:spPr>
          <a:xfrm>
            <a:off x="5582258" y="4488906"/>
            <a:ext cx="2971800" cy="19775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058" y="4520201"/>
            <a:ext cx="2919455" cy="1946303"/>
          </a:xfrm>
          <a:prstGeom prst="rect">
            <a:avLst/>
          </a:prstGeom>
        </p:spPr>
      </p:pic>
    </p:spTree>
    <p:extLst>
      <p:ext uri="{BB962C8B-B14F-4D97-AF65-F5344CB8AC3E}">
        <p14:creationId xmlns:p14="http://schemas.microsoft.com/office/powerpoint/2010/main" val="237223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40"/>
            <a:ext cx="8686800" cy="639761"/>
          </a:xfrm>
        </p:spPr>
        <p:txBody>
          <a:bodyPr>
            <a:noAutofit/>
          </a:bodyPr>
          <a:lstStyle/>
          <a:p>
            <a:pPr algn="ctr"/>
            <a:r>
              <a:rPr lang="en-US" b="1" dirty="0"/>
              <a:t>ASD’s Sexual Harassment Policy</a:t>
            </a:r>
          </a:p>
        </p:txBody>
      </p:sp>
      <p:sp>
        <p:nvSpPr>
          <p:cNvPr id="4" name="Content Placeholder 2"/>
          <p:cNvSpPr txBox="1">
            <a:spLocks/>
          </p:cNvSpPr>
          <p:nvPr/>
        </p:nvSpPr>
        <p:spPr>
          <a:xfrm>
            <a:off x="1981200" y="1219200"/>
            <a:ext cx="8382000" cy="43434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2"/>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3"/>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ASD BP 4119.11 Sexual Harassment </a:t>
            </a:r>
            <a:r>
              <a:rPr lang="en-US" sz="2000" dirty="0"/>
              <a:t>– Personnel</a:t>
            </a:r>
          </a:p>
          <a:p>
            <a:pPr marL="0" indent="0">
              <a:buNone/>
            </a:pPr>
            <a:r>
              <a:rPr lang="en-US" sz="2000" dirty="0"/>
              <a:t>The School Board is committed to the elimination of sexual harassment in district schools and activities. Sexual harassment is strictly prohibited and will not be tolerated. This policy prohibits sexual harassment of students or staff by other students, staff, School Board members or third parties. "Third parties" include, but are not limited to, school volunteers, parents, school visitors, service contractors or others engaged in district business.</a:t>
            </a:r>
          </a:p>
          <a:p>
            <a:pPr marL="0" indent="0">
              <a:buNone/>
            </a:pPr>
            <a:r>
              <a:rPr lang="en-US" sz="2000" b="1" dirty="0"/>
              <a:t>ASD BP 5145.7 Sexual Harassment </a:t>
            </a:r>
            <a:r>
              <a:rPr lang="en-US" sz="2000" dirty="0"/>
              <a:t>– Students</a:t>
            </a:r>
          </a:p>
          <a:p>
            <a:pPr marL="0" indent="0">
              <a:buNone/>
            </a:pPr>
            <a:r>
              <a:rPr lang="en-US" sz="2000" dirty="0"/>
              <a:t>The Board shall not tolerate the sexual harassment of any student by any other student or any district employee. Any student or employee who is found guilty of sexual harassment shall be subject to disciplinary action.</a:t>
            </a:r>
          </a:p>
        </p:txBody>
      </p:sp>
    </p:spTree>
    <p:extLst>
      <p:ext uri="{BB962C8B-B14F-4D97-AF65-F5344CB8AC3E}">
        <p14:creationId xmlns:p14="http://schemas.microsoft.com/office/powerpoint/2010/main" val="92916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15620</TotalTime>
  <Words>2057</Words>
  <Application>Microsoft Office PowerPoint</Application>
  <PresentationFormat>Widescreen</PresentationFormat>
  <Paragraphs>211</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Franklin Gothic Book</vt:lpstr>
      <vt:lpstr>Noto Sans Symbols</vt:lpstr>
      <vt:lpstr>Office Theme</vt:lpstr>
      <vt:lpstr>Title IX  The Basics</vt:lpstr>
      <vt:lpstr>Training Objectives</vt:lpstr>
      <vt:lpstr>What is “Title IX”?</vt:lpstr>
      <vt:lpstr>Purpose of Title IX</vt:lpstr>
      <vt:lpstr>Title IX Final Regulations</vt:lpstr>
      <vt:lpstr>PowerPoint Presentation</vt:lpstr>
      <vt:lpstr>Role of ASD’s Office of Equity and Compliance</vt:lpstr>
      <vt:lpstr>What Is Sexual Harassment?</vt:lpstr>
      <vt:lpstr>ASD’s Sexual Harassment Policy</vt:lpstr>
      <vt:lpstr>What is Sex based Discrimination?</vt:lpstr>
      <vt:lpstr>Sex Based Discrimination and Harassment in Schools </vt:lpstr>
      <vt:lpstr>Equitable Opportunity to Participate</vt:lpstr>
      <vt:lpstr>Title IX: Why Contact the ASD Office of Equity and Compliance</vt:lpstr>
      <vt:lpstr> Your Responsibility </vt:lpstr>
      <vt:lpstr>Prevention together</vt:lpstr>
      <vt:lpstr>How to file a complaint</vt:lpstr>
      <vt:lpstr>Structure of Title IX Complaint</vt:lpstr>
      <vt:lpstr>Title IX Complaint</vt:lpstr>
      <vt:lpstr>Scenario A: Student Sexual Harassment </vt:lpstr>
      <vt:lpstr>Answer </vt:lpstr>
      <vt:lpstr>Scenario B: Student Sex Discrimination</vt:lpstr>
      <vt:lpstr>Question: Title IX Application</vt:lpstr>
      <vt:lpstr>Question: Subject of Title IX</vt:lpstr>
      <vt:lpstr>Key Takeaways</vt:lpstr>
      <vt:lpstr>Office Of Equity and Compliance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Powell_Donte</cp:lastModifiedBy>
  <cp:revision>69</cp:revision>
  <dcterms:created xsi:type="dcterms:W3CDTF">2020-04-11T19:25:50Z</dcterms:created>
  <dcterms:modified xsi:type="dcterms:W3CDTF">2020-08-15T00:29:32Z</dcterms:modified>
</cp:coreProperties>
</file>